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256" r:id="rId2"/>
    <p:sldId id="257" r:id="rId3"/>
    <p:sldId id="282" r:id="rId4"/>
    <p:sldId id="296" r:id="rId5"/>
    <p:sldId id="260" r:id="rId6"/>
    <p:sldId id="283" r:id="rId7"/>
    <p:sldId id="284" r:id="rId8"/>
    <p:sldId id="285" r:id="rId9"/>
    <p:sldId id="286" r:id="rId10"/>
    <p:sldId id="287" r:id="rId11"/>
    <p:sldId id="276" r:id="rId12"/>
    <p:sldId id="290" r:id="rId13"/>
    <p:sldId id="277" r:id="rId14"/>
    <p:sldId id="293" r:id="rId15"/>
    <p:sldId id="298" r:id="rId16"/>
    <p:sldId id="270" r:id="rId17"/>
    <p:sldId id="297" r:id="rId18"/>
    <p:sldId id="289" r:id="rId19"/>
    <p:sldId id="291" r:id="rId20"/>
    <p:sldId id="259"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F19C1"/>
    <a:srgbClr val="B50B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11" autoAdjust="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B9B9-D0BF-4035-9DFD-E2968F4B720B}" type="datetimeFigureOut">
              <a:rPr lang="tr-TR" smtClean="0"/>
              <a:pPr/>
              <a:t>27.10.2021</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7A02-E370-466A-8B5C-9BCA2C473262}" type="slidenum">
              <a:rPr lang="tr-TR" smtClean="0"/>
              <a:pPr/>
              <a:t>‹#›</a:t>
            </a:fld>
            <a:endParaRPr lang="tr-TR"/>
          </a:p>
        </p:txBody>
      </p:sp>
    </p:spTree>
    <p:extLst>
      <p:ext uri="{BB962C8B-B14F-4D97-AF65-F5344CB8AC3E}">
        <p14:creationId xmlns:p14="http://schemas.microsoft.com/office/powerpoint/2010/main" xmlns="" val="381243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Eğitime başlarken «yeterli ve dengeli beslenmenin» ve «hareket etmenin (düzenli fiziksel aktivitenin)» sağlığımız üzerinde olumlu etkileri olduğunu belirtilir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a:t>
            </a:fld>
            <a:endParaRPr lang="tr-TR"/>
          </a:p>
        </p:txBody>
      </p:sp>
    </p:spTree>
    <p:extLst>
      <p:ext uri="{BB962C8B-B14F-4D97-AF65-F5344CB8AC3E}">
        <p14:creationId xmlns:p14="http://schemas.microsoft.com/office/powerpoint/2010/main" xmlns="" val="373895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Ekmek</a:t>
            </a:r>
            <a:r>
              <a:rPr lang="tr-TR" baseline="0" dirty="0" smtClean="0"/>
              <a:t> ve tahıllar grubundaki besinler sayılır</a:t>
            </a:r>
          </a:p>
          <a:p>
            <a:r>
              <a:rPr lang="tr-TR" baseline="0" dirty="0" smtClean="0"/>
              <a:t>2- «Bize en çok enerjiyi veren ekmek ve tahıllardır» denilir</a:t>
            </a:r>
          </a:p>
          <a:p>
            <a:r>
              <a:rPr lang="tr-TR" baseline="0" dirty="0" smtClean="0"/>
              <a:t>3- «Enerjiye niye ihtiyaç duyarız?» diye sorulur ve birkaç cevap alınır. Doğru cevaplara «aferin», «çok doğru» gibi destekleyici karşılıklar verilir. Öğrencilerden gelen cevaplara göre eksik kalması halinde «Mesela oyun oynamak için», «Mesela ders çalışmak için», «Dişlerimizi fırçalamak için» «Konuşmak, yürümek, bisiklet sürmek için» gibi aslında enerjinin yaptığımız tüm aktiviteler için gerekli olduğunu belirten örnekler verilir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10</a:t>
            </a:fld>
            <a:endParaRPr lang="tr-TR"/>
          </a:p>
        </p:txBody>
      </p:sp>
    </p:spTree>
    <p:extLst>
      <p:ext uri="{BB962C8B-B14F-4D97-AF65-F5344CB8AC3E}">
        <p14:creationId xmlns:p14="http://schemas.microsoft.com/office/powerpoint/2010/main" xmlns="" val="359715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«Hangi öğünleri biliyorsunuz?» diye sorularak öğrencilerin katılımı sağlanabilir</a:t>
            </a:r>
          </a:p>
          <a:p>
            <a:r>
              <a:rPr lang="tr-TR" baseline="0" dirty="0" smtClean="0"/>
              <a:t>3-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11</a:t>
            </a:fld>
            <a:endParaRPr lang="tr-TR"/>
          </a:p>
        </p:txBody>
      </p:sp>
    </p:spTree>
    <p:extLst>
      <p:ext uri="{BB962C8B-B14F-4D97-AF65-F5344CB8AC3E}">
        <p14:creationId xmlns:p14="http://schemas.microsoft.com/office/powerpoint/2010/main" xmlns="" val="428379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12</a:t>
            </a:fld>
            <a:endParaRPr lang="tr-TR"/>
          </a:p>
        </p:txBody>
      </p:sp>
    </p:spTree>
    <p:extLst>
      <p:ext uri="{BB962C8B-B14F-4D97-AF65-F5344CB8AC3E}">
        <p14:creationId xmlns:p14="http://schemas.microsoft.com/office/powerpoint/2010/main" xmlns="" val="394665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13</a:t>
            </a:fld>
            <a:endParaRPr lang="tr-TR"/>
          </a:p>
        </p:txBody>
      </p:sp>
    </p:spTree>
    <p:extLst>
      <p:ext uri="{BB962C8B-B14F-4D97-AF65-F5344CB8AC3E}">
        <p14:creationId xmlns:p14="http://schemas.microsoft.com/office/powerpoint/2010/main" xmlns="" val="77899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 ile başlayan bir günü olumlu yanlarından</a:t>
            </a:r>
            <a:r>
              <a:rPr lang="tr-TR" baseline="0" dirty="0" smtClean="0"/>
              <a:t>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14</a:t>
            </a:fld>
            <a:endParaRPr lang="tr-TR"/>
          </a:p>
        </p:txBody>
      </p:sp>
    </p:spTree>
    <p:extLst>
      <p:ext uri="{BB962C8B-B14F-4D97-AF65-F5344CB8AC3E}">
        <p14:creationId xmlns:p14="http://schemas.microsoft.com/office/powerpoint/2010/main" xmlns="" val="212811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Vücudumuzda</a:t>
            </a:r>
            <a:r>
              <a:rPr lang="tr-TR" baseline="0" dirty="0" smtClean="0"/>
              <a:t> en çok bulunan bileşenin «su» olduğu belirtilir</a:t>
            </a:r>
          </a:p>
          <a:p>
            <a:r>
              <a:rPr lang="tr-TR" baseline="0" dirty="0" smtClean="0"/>
              <a:t>2- Her gün terlemeyle, nefes alıp vermeyle, tuvalete çıkarak sıvı kaybettiğimiz ve  vücut çalışmamızın aksamaması için kaybettiğimiz sıvıyı yerine koymamız gerektiği söylenir</a:t>
            </a:r>
          </a:p>
          <a:p>
            <a:r>
              <a:rPr lang="tr-TR" baseline="0" dirty="0" smtClean="0"/>
              <a:t>3- Sıvı alımında en önemli yerin «</a:t>
            </a:r>
            <a:r>
              <a:rPr lang="tr-TR" baseline="0" dirty="0" err="1" smtClean="0"/>
              <a:t>su»ya</a:t>
            </a:r>
            <a:r>
              <a:rPr lang="tr-TR" baseline="0" dirty="0" smtClean="0"/>
              <a:t> ait olduğu vurgulanır, «Su yaşamımızın vazgeçilmezidir» denilir</a:t>
            </a:r>
          </a:p>
          <a:p>
            <a:r>
              <a:rPr lang="tr-TR" baseline="0" dirty="0" smtClean="0"/>
              <a:t>4- Sağlıklı sıvı kaynakları olarak en başta «su» olmak üzere; süt, ayran, kefir, çorbalar, taze sıkılmış meyve ve sebze suları, az şekerli ev yapımı limonata gibi sağlıklı seçenekler sayılabilir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16</a:t>
            </a:fld>
            <a:endParaRPr lang="tr-TR"/>
          </a:p>
        </p:txBody>
      </p:sp>
    </p:spTree>
    <p:extLst>
      <p:ext uri="{BB962C8B-B14F-4D97-AF65-F5344CB8AC3E}">
        <p14:creationId xmlns:p14="http://schemas.microsoft.com/office/powerpoint/2010/main" xmlns="" val="151010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«Sağlıklı</a:t>
            </a:r>
            <a:r>
              <a:rPr lang="tr-TR" baseline="0" dirty="0" smtClean="0"/>
              <a:t> beslenmemiz kadar fiziksel olarak aktif olmamızın da sağlığımız üzerinde olumlu etkileri var» denilir</a:t>
            </a:r>
          </a:p>
          <a:p>
            <a:r>
              <a:rPr lang="tr-TR" baseline="0" dirty="0" smtClean="0"/>
              <a:t>2- Hareket etmek, aktif olmak için oyun oynanabileceği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oyunları oynuyorsunuz?» diye sorularak öğrencilerden oyun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18</a:t>
            </a:fld>
            <a:endParaRPr lang="tr-TR"/>
          </a:p>
        </p:txBody>
      </p:sp>
    </p:spTree>
    <p:extLst>
      <p:ext uri="{BB962C8B-B14F-4D97-AF65-F5344CB8AC3E}">
        <p14:creationId xmlns:p14="http://schemas.microsoft.com/office/powerpoint/2010/main" xmlns="" val="424346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baseline="0" dirty="0" smtClean="0"/>
              <a:t>1- Spor yapmanın da bizi sağlıklı yapacağı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sporları yapıyorsunuz?» diye sorularak öğrencilerden yaptıkları -ya da bildikleri- sporlardan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19</a:t>
            </a:fld>
            <a:endParaRPr lang="tr-TR"/>
          </a:p>
        </p:txBody>
      </p:sp>
    </p:spTree>
    <p:extLst>
      <p:ext uri="{BB962C8B-B14F-4D97-AF65-F5344CB8AC3E}">
        <p14:creationId xmlns:p14="http://schemas.microsoft.com/office/powerpoint/2010/main" xmlns="" val="468795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a:t>
            </a:r>
            <a:r>
              <a:rPr lang="tr-TR" baseline="0" dirty="0" smtClean="0"/>
              <a:t> «yeterli ve dengeli beslenelim» «hareket edelim» «sağlıklı büyüyelim» sloganları söylenir</a:t>
            </a:r>
          </a:p>
          <a:p>
            <a:r>
              <a:rPr lang="tr-TR" baseline="0" dirty="0" smtClean="0"/>
              <a:t>2- İstenilir ise öğrencilerin de tekrar etmeleri etkinliği ile eğitim bitirilebilir. Bunun için; «Şimdi de birlikte söyleyelim mi?» diye sorulabilir ardından da «Ben söyleyeceğim siz de tekrar edeceksiniz. Anlaştık mı çocuklar?» diye sorularak çocuklara nasıl yapacakları aktarılır. İstenilirse öğrencilerin ayağa kalkıp zıplayıp hoplayarak da sloganları söylemeleri ve eğlenceli bir şekilde eğitimi birlikte sonlandırmaları sağlanabilir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20</a:t>
            </a:fld>
            <a:endParaRPr lang="tr-TR"/>
          </a:p>
        </p:txBody>
      </p:sp>
    </p:spTree>
    <p:extLst>
      <p:ext uri="{BB962C8B-B14F-4D97-AF65-F5344CB8AC3E}">
        <p14:creationId xmlns:p14="http://schemas.microsoft.com/office/powerpoint/2010/main" xmlns="" val="109404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2</a:t>
            </a:fld>
            <a:endParaRPr lang="tr-TR"/>
          </a:p>
        </p:txBody>
      </p:sp>
    </p:spTree>
    <p:extLst>
      <p:ext uri="{BB962C8B-B14F-4D97-AF65-F5344CB8AC3E}">
        <p14:creationId xmlns:p14="http://schemas.microsoft.com/office/powerpoint/2010/main" xmlns="" val="159790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3</a:t>
            </a:fld>
            <a:endParaRPr lang="tr-TR"/>
          </a:p>
        </p:txBody>
      </p:sp>
    </p:spTree>
    <p:extLst>
      <p:ext uri="{BB962C8B-B14F-4D97-AF65-F5344CB8AC3E}">
        <p14:creationId xmlns:p14="http://schemas.microsoft.com/office/powerpoint/2010/main" xmlns="" val="399708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beslenen kişilerin nasıl olacakları izah edilerek yeterli</a:t>
            </a:r>
            <a:r>
              <a:rPr lang="tr-TR" baseline="0" dirty="0" smtClean="0"/>
              <a:t> ve dengeli beslenmenin </a:t>
            </a:r>
            <a:r>
              <a:rPr lang="tr-TR" dirty="0" smtClean="0"/>
              <a:t>yararlarının öğrencilerin akıllarında oluşması sağlanır</a:t>
            </a:r>
            <a:endParaRPr lang="tr-TR" baseline="0"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4</a:t>
            </a:fld>
            <a:endParaRPr lang="tr-TR"/>
          </a:p>
        </p:txBody>
      </p:sp>
    </p:spTree>
    <p:extLst>
      <p:ext uri="{BB962C8B-B14F-4D97-AF65-F5344CB8AC3E}">
        <p14:creationId xmlns:p14="http://schemas.microsoft.com/office/powerpoint/2010/main" xmlns="" val="24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 gruplarını başlıkları ile sayarak genel olarak besinlerin tanınması sağlanır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5</a:t>
            </a:fld>
            <a:endParaRPr lang="tr-TR"/>
          </a:p>
        </p:txBody>
      </p:sp>
    </p:spTree>
    <p:extLst>
      <p:ext uri="{BB962C8B-B14F-4D97-AF65-F5344CB8AC3E}">
        <p14:creationId xmlns:p14="http://schemas.microsoft.com/office/powerpoint/2010/main" xmlns="" val="169296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Süt ve ürünleri</a:t>
            </a:r>
            <a:r>
              <a:rPr lang="tr-TR" baseline="0" dirty="0" smtClean="0"/>
              <a:t> grubunda yer alan besinler sayılır, bu esnada öğrenciler de saymaya katılırlarsa doğru sayılanlar «evet», «bravo», «çok güzel» gibi destekleyici ifadeler ile desteklenir. Hatalı sayılan besinler olması halinde öğrencileri itham etmeksizin doğru olanlar sayılır. Hatalı bir besin sayılması halinde bu besine ilgili grupta değinileceği gibi olumlayıcı bir yaklaşım ile eğitime devam edilir.</a:t>
            </a:r>
          </a:p>
          <a:p>
            <a:r>
              <a:rPr lang="tr-TR" baseline="0" dirty="0" smtClean="0"/>
              <a:t>2- «Bu besinler kemiklerimizi ve dişlerimizi güçlü yapar» denilir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6</a:t>
            </a:fld>
            <a:endParaRPr lang="tr-TR"/>
          </a:p>
        </p:txBody>
      </p:sp>
    </p:spTree>
    <p:extLst>
      <p:ext uri="{BB962C8B-B14F-4D97-AF65-F5344CB8AC3E}">
        <p14:creationId xmlns:p14="http://schemas.microsoft.com/office/powerpoint/2010/main" xmlns="" val="64867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Et ve ürünleri, tavuk, balık, kurubaklagiller ile yağlı tohumlar</a:t>
            </a:r>
            <a:r>
              <a:rPr lang="tr-TR" baseline="0" dirty="0" smtClean="0"/>
              <a:t> grubunda yer alan besinler sayılır</a:t>
            </a:r>
          </a:p>
          <a:p>
            <a:r>
              <a:rPr lang="tr-TR" baseline="0" dirty="0" smtClean="0"/>
              <a:t>2- «Bu gıdalar büyümemiz için çok önemli ve gereklidir» denilir</a:t>
            </a:r>
          </a:p>
          <a:p>
            <a:r>
              <a:rPr lang="tr-TR" baseline="0" dirty="0" smtClean="0"/>
              <a:t>3- «Bu gıdaları tükettiğimizde aklımız daha iyi çalışır, derslerimizi daha iyi anlar ve arkadaşlarımızla daha rahat oynarız» denilir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7</a:t>
            </a:fld>
            <a:endParaRPr lang="tr-TR"/>
          </a:p>
        </p:txBody>
      </p:sp>
    </p:spTree>
    <p:extLst>
      <p:ext uri="{BB962C8B-B14F-4D97-AF65-F5344CB8AC3E}">
        <p14:creationId xmlns:p14="http://schemas.microsoft.com/office/powerpoint/2010/main" xmlns="" val="169283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Sebzeler</a:t>
            </a:r>
            <a:r>
              <a:rPr lang="tr-TR" baseline="0" dirty="0" smtClean="0"/>
              <a:t> grubuna tüm sebzelerin girdiğini söylenir</a:t>
            </a:r>
          </a:p>
          <a:p>
            <a:r>
              <a:rPr lang="tr-TR" baseline="0" dirty="0" smtClean="0"/>
              <a:t>2- «İçindeki vitamin ve mineraller bizi hasta olmaktan korur» denilir</a:t>
            </a:r>
          </a:p>
          <a:p>
            <a:r>
              <a:rPr lang="tr-TR" baseline="0" dirty="0" smtClean="0"/>
              <a:t>3- «Peki hangi sebzeleri biliyorsunuz?» diye sorularak öğrencilerden sebzelere örnekler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8</a:t>
            </a:fld>
            <a:endParaRPr lang="tr-TR"/>
          </a:p>
        </p:txBody>
      </p:sp>
    </p:spTree>
    <p:extLst>
      <p:ext uri="{BB962C8B-B14F-4D97-AF65-F5344CB8AC3E}">
        <p14:creationId xmlns:p14="http://schemas.microsoft.com/office/powerpoint/2010/main" xmlns="" val="361576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Meyveler</a:t>
            </a:r>
            <a:r>
              <a:rPr lang="tr-TR" baseline="0" dirty="0" smtClean="0"/>
              <a:t> grubuna tüm taze meyvelerin girdiğini söylenir</a:t>
            </a:r>
          </a:p>
          <a:p>
            <a:r>
              <a:rPr lang="tr-TR" baseline="0" dirty="0" smtClean="0"/>
              <a:t>2- «İçindeki vitamin ve mineraller sayesinde meyveler de bizi hasta olmaktan korur» denilir</a:t>
            </a:r>
          </a:p>
          <a:p>
            <a:r>
              <a:rPr lang="tr-TR" baseline="0" dirty="0" smtClean="0"/>
              <a:t>3- «Aynı zamanda meyveler bize enerji verir» diye eklenir</a:t>
            </a:r>
          </a:p>
          <a:p>
            <a:r>
              <a:rPr lang="tr-TR" baseline="0" dirty="0" smtClean="0"/>
              <a:t>4- «Peki hangi meyveleri biliyorsunuz?» diye sorularak öğrencilerden meyvelere örnekler vermeleri istenir, birkaç örnek alınır</a:t>
            </a:r>
          </a:p>
        </p:txBody>
      </p:sp>
      <p:sp>
        <p:nvSpPr>
          <p:cNvPr id="4" name="Slayt Numarası Yer Tutucusu 3"/>
          <p:cNvSpPr>
            <a:spLocks noGrp="1"/>
          </p:cNvSpPr>
          <p:nvPr>
            <p:ph type="sldNum" sz="quarter" idx="10"/>
          </p:nvPr>
        </p:nvSpPr>
        <p:spPr/>
        <p:txBody>
          <a:bodyPr/>
          <a:lstStyle/>
          <a:p>
            <a:fld id="{C3687A02-E370-466A-8B5C-9BCA2C473262}" type="slidenum">
              <a:rPr lang="tr-TR" smtClean="0"/>
              <a:pPr/>
              <a:t>9</a:t>
            </a:fld>
            <a:endParaRPr lang="tr-TR"/>
          </a:p>
        </p:txBody>
      </p:sp>
    </p:spTree>
    <p:extLst>
      <p:ext uri="{BB962C8B-B14F-4D97-AF65-F5344CB8AC3E}">
        <p14:creationId xmlns:p14="http://schemas.microsoft.com/office/powerpoint/2010/main" xmlns="" val="14563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27.10.2021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27.10.2021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27.10.2021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27.10.2021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27.10.2021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27.10.2021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27.10.2021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27.10.2021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4.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3.pn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ğlıklı beslenen çocuk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5852" y="3357562"/>
            <a:ext cx="6858048" cy="350043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ctrTitle"/>
          </p:nvPr>
        </p:nvSpPr>
        <p:spPr>
          <a:xfrm>
            <a:off x="0" y="548680"/>
            <a:ext cx="9144000" cy="2357454"/>
          </a:xfrm>
          <a:ln>
            <a:solidFill>
              <a:schemeClr val="accent6">
                <a:lumMod val="20000"/>
                <a:lumOff val="80000"/>
              </a:schemeClr>
            </a:solidFill>
          </a:ln>
        </p:spPr>
        <p:txBody>
          <a:bodyPr>
            <a:noAutofit/>
          </a:bodyPr>
          <a:lstStyle/>
          <a:p>
            <a:r>
              <a:rPr lang="tr-TR" altLang="tr-TR" b="1" dirty="0" smtClean="0">
                <a:solidFill>
                  <a:srgbClr val="00B050"/>
                </a:solidFill>
                <a:latin typeface="Comic Sans MS" panose="030F0702030302020204" pitchFamily="66" charset="0"/>
              </a:rPr>
              <a:t/>
            </a:r>
            <a:br>
              <a:rPr lang="tr-TR" altLang="tr-TR" b="1" dirty="0" smtClean="0">
                <a:solidFill>
                  <a:srgbClr val="00B050"/>
                </a:solidFill>
                <a:latin typeface="Comic Sans MS" panose="030F0702030302020204" pitchFamily="66" charset="0"/>
              </a:rPr>
            </a:br>
            <a:r>
              <a:rPr lang="tr-TR" altLang="tr-TR" b="1" dirty="0" smtClean="0">
                <a:solidFill>
                  <a:srgbClr val="00B050"/>
                </a:solidFill>
                <a:latin typeface="Comic Sans MS" panose="030F0702030302020204" pitchFamily="66" charset="0"/>
              </a:rPr>
              <a:t>Y</a:t>
            </a:r>
            <a:r>
              <a:rPr lang="tr-TR" altLang="tr-TR" b="1" dirty="0" smtClean="0">
                <a:solidFill>
                  <a:srgbClr val="FF0000"/>
                </a:solidFill>
                <a:latin typeface="Comic Sans MS" panose="030F0702030302020204" pitchFamily="66" charset="0"/>
              </a:rPr>
              <a:t>e</a:t>
            </a:r>
            <a:r>
              <a:rPr lang="tr-TR" altLang="tr-TR" b="1" dirty="0" smtClean="0">
                <a:solidFill>
                  <a:srgbClr val="00B0F0"/>
                </a:solidFill>
                <a:latin typeface="Comic Sans MS" panose="030F0702030302020204" pitchFamily="66" charset="0"/>
              </a:rPr>
              <a:t>t</a:t>
            </a:r>
            <a:r>
              <a:rPr lang="tr-TR" altLang="tr-TR" b="1" dirty="0" smtClean="0">
                <a:solidFill>
                  <a:srgbClr val="FFC000"/>
                </a:solidFill>
                <a:latin typeface="Comic Sans MS" panose="030F0702030302020204" pitchFamily="66" charset="0"/>
              </a:rPr>
              <a:t>e</a:t>
            </a:r>
            <a:r>
              <a:rPr lang="tr-TR" altLang="tr-TR" b="1" dirty="0" smtClean="0">
                <a:solidFill>
                  <a:srgbClr val="3366FF"/>
                </a:solidFill>
                <a:latin typeface="Comic Sans MS" panose="030F0702030302020204" pitchFamily="66" charset="0"/>
              </a:rPr>
              <a:t>r</a:t>
            </a:r>
            <a:r>
              <a:rPr lang="tr-TR" altLang="tr-TR" b="1" dirty="0" smtClean="0">
                <a:solidFill>
                  <a:srgbClr val="FF00FF"/>
                </a:solidFill>
                <a:latin typeface="Comic Sans MS" panose="030F0702030302020204" pitchFamily="66" charset="0"/>
              </a:rPr>
              <a:t>l</a:t>
            </a:r>
            <a:r>
              <a:rPr lang="tr-TR" altLang="tr-TR" b="1" dirty="0" smtClean="0">
                <a:solidFill>
                  <a:srgbClr val="7030A0"/>
                </a:solidFill>
                <a:latin typeface="Comic Sans MS" panose="030F0702030302020204" pitchFamily="66" charset="0"/>
              </a:rPr>
              <a:t>i</a:t>
            </a:r>
            <a:r>
              <a:rPr lang="tr-TR" altLang="tr-TR" b="1" dirty="0" smtClean="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v</a:t>
            </a:r>
            <a:r>
              <a:rPr lang="tr-TR" altLang="tr-TR" b="1" dirty="0">
                <a:solidFill>
                  <a:srgbClr val="0070C0"/>
                </a:solidFill>
                <a:latin typeface="Comic Sans MS" panose="030F0702030302020204" pitchFamily="66" charset="0"/>
              </a:rPr>
              <a:t>e</a:t>
            </a:r>
            <a:r>
              <a:rPr lang="tr-TR" altLang="tr-TR" b="1" dirty="0">
                <a:solidFill>
                  <a:srgbClr val="00B050"/>
                </a:solidFill>
                <a:latin typeface="Comic Sans MS" panose="030F0702030302020204" pitchFamily="66" charset="0"/>
              </a:rPr>
              <a:t> </a:t>
            </a:r>
            <a:r>
              <a:rPr lang="tr-TR" altLang="tr-TR" b="1" dirty="0">
                <a:solidFill>
                  <a:srgbClr val="EF19C1"/>
                </a:solidFill>
                <a:latin typeface="Comic Sans MS" panose="030F0702030302020204" pitchFamily="66" charset="0"/>
              </a:rPr>
              <a:t>D</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n</a:t>
            </a:r>
            <a:r>
              <a:rPr lang="tr-TR" altLang="tr-TR" b="1" dirty="0">
                <a:solidFill>
                  <a:srgbClr val="FFC000"/>
                </a:solidFill>
                <a:latin typeface="Comic Sans MS" panose="030F0702030302020204" pitchFamily="66" charset="0"/>
              </a:rPr>
              <a:t>g</a:t>
            </a:r>
            <a:r>
              <a:rPr lang="tr-TR" altLang="tr-TR" b="1" dirty="0">
                <a:solidFill>
                  <a:srgbClr val="00B050"/>
                </a:solidFill>
                <a:latin typeface="Comic Sans MS" panose="030F0702030302020204" pitchFamily="66" charset="0"/>
              </a:rPr>
              <a:t>e</a:t>
            </a:r>
            <a:r>
              <a:rPr lang="tr-TR" altLang="tr-TR" b="1" dirty="0">
                <a:solidFill>
                  <a:schemeClr val="accent4"/>
                </a:solidFill>
                <a:latin typeface="Comic Sans MS" panose="030F0702030302020204" pitchFamily="66" charset="0"/>
              </a:rPr>
              <a:t>l</a:t>
            </a:r>
            <a:r>
              <a:rPr lang="tr-TR" altLang="tr-TR" b="1" dirty="0">
                <a:solidFill>
                  <a:srgbClr val="B50B78"/>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B</a:t>
            </a:r>
            <a:r>
              <a:rPr lang="tr-TR" altLang="tr-TR" b="1" dirty="0">
                <a:solidFill>
                  <a:srgbClr val="92D050"/>
                </a:solidFill>
                <a:latin typeface="Comic Sans MS" panose="030F0702030302020204" pitchFamily="66" charset="0"/>
              </a:rPr>
              <a:t>e</a:t>
            </a:r>
            <a:r>
              <a:rPr lang="tr-TR" altLang="tr-TR" b="1" dirty="0">
                <a:solidFill>
                  <a:srgbClr val="EF19C1"/>
                </a:solidFill>
                <a:latin typeface="Comic Sans MS" panose="030F0702030302020204" pitchFamily="66" charset="0"/>
              </a:rPr>
              <a:t>s</a:t>
            </a:r>
            <a:r>
              <a:rPr lang="tr-TR" altLang="tr-TR" b="1" dirty="0">
                <a:solidFill>
                  <a:srgbClr val="3366FF"/>
                </a:solidFill>
                <a:latin typeface="Comic Sans MS" panose="030F0702030302020204" pitchFamily="66" charset="0"/>
              </a:rPr>
              <a:t>l</a:t>
            </a:r>
            <a:r>
              <a:rPr lang="tr-TR" altLang="tr-TR" b="1" dirty="0">
                <a:solidFill>
                  <a:schemeClr val="accent4"/>
                </a:solidFill>
                <a:latin typeface="Comic Sans MS" panose="030F0702030302020204" pitchFamily="66" charset="0"/>
              </a:rPr>
              <a:t>e</a:t>
            </a:r>
            <a:r>
              <a:rPr lang="tr-TR" altLang="tr-TR" b="1" dirty="0">
                <a:solidFill>
                  <a:srgbClr val="00B050"/>
                </a:solidFill>
                <a:latin typeface="Comic Sans MS" panose="030F0702030302020204" pitchFamily="66" charset="0"/>
              </a:rPr>
              <a:t>n</a:t>
            </a:r>
            <a:r>
              <a:rPr lang="tr-TR" altLang="tr-TR" b="1" dirty="0">
                <a:solidFill>
                  <a:srgbClr val="C00000"/>
                </a:solidFill>
                <a:latin typeface="Comic Sans MS" panose="030F0702030302020204" pitchFamily="66" charset="0"/>
              </a:rPr>
              <a:t>e</a:t>
            </a:r>
            <a:r>
              <a:rPr lang="tr-TR" altLang="tr-TR" b="1" dirty="0">
                <a:solidFill>
                  <a:srgbClr val="FFC000"/>
                </a:solidFill>
                <a:latin typeface="Comic Sans MS" panose="030F0702030302020204" pitchFamily="66" charset="0"/>
              </a:rPr>
              <a:t>l</a:t>
            </a:r>
            <a:r>
              <a:rPr lang="tr-TR" altLang="tr-TR" b="1" dirty="0">
                <a:solidFill>
                  <a:srgbClr val="EF19C1"/>
                </a:solidFill>
                <a:latin typeface="Comic Sans MS" panose="030F0702030302020204" pitchFamily="66" charset="0"/>
              </a:rPr>
              <a:t>i</a:t>
            </a:r>
            <a:r>
              <a:rPr lang="tr-TR" altLang="tr-TR" b="1" dirty="0">
                <a:solidFill>
                  <a:srgbClr val="7030A0"/>
                </a:solidFill>
                <a:latin typeface="Comic Sans MS" panose="030F0702030302020204" pitchFamily="66" charset="0"/>
              </a:rPr>
              <a:t>m</a:t>
            </a:r>
            <a:r>
              <a:rPr lang="tr-TR" altLang="tr-TR" b="1" dirty="0">
                <a:solidFill>
                  <a:srgbClr val="FF0000"/>
                </a:solidFill>
                <a:latin typeface="Comic Sans MS" panose="030F0702030302020204" pitchFamily="66" charset="0"/>
              </a:rPr>
              <a:t/>
            </a:r>
            <a:br>
              <a:rPr lang="tr-TR" altLang="tr-TR" b="1" dirty="0">
                <a:solidFill>
                  <a:srgbClr val="FF0000"/>
                </a:solidFill>
                <a:latin typeface="Comic Sans MS" panose="030F0702030302020204" pitchFamily="66" charset="0"/>
              </a:rPr>
            </a:br>
            <a:r>
              <a:rPr lang="tr-TR" b="1" dirty="0" smtClean="0">
                <a:solidFill>
                  <a:srgbClr val="00B0F0"/>
                </a:solidFill>
                <a:latin typeface="Comic Sans MS" panose="030F0702030302020204" pitchFamily="66" charset="0"/>
              </a:rPr>
              <a:t>Hareket Edelim</a:t>
            </a:r>
            <a:r>
              <a:rPr lang="tr-TR" b="1" dirty="0" smtClean="0">
                <a:solidFill>
                  <a:srgbClr val="C00000"/>
                </a:solidFill>
                <a:latin typeface="Comic Sans MS" panose="030F0702030302020204" pitchFamily="66" charset="0"/>
              </a:rPr>
              <a:t/>
            </a:r>
            <a:br>
              <a:rPr lang="tr-TR" b="1" dirty="0" smtClean="0">
                <a:solidFill>
                  <a:srgbClr val="C00000"/>
                </a:solidFill>
                <a:latin typeface="Comic Sans MS" panose="030F0702030302020204" pitchFamily="66" charset="0"/>
              </a:rPr>
            </a:br>
            <a:r>
              <a:rPr lang="tr-TR" b="1" dirty="0" smtClean="0">
                <a:solidFill>
                  <a:srgbClr val="FF0000"/>
                </a:solidFill>
                <a:latin typeface="Comic Sans MS" panose="030F0702030302020204" pitchFamily="66" charset="0"/>
              </a:rPr>
              <a:t>Sağlıklı Büyüyelim</a:t>
            </a:r>
            <a:r>
              <a:rPr lang="tr-TR" sz="4800" b="1" dirty="0" smtClean="0">
                <a:solidFill>
                  <a:srgbClr val="FF0000"/>
                </a:solidFill>
                <a:latin typeface="Comic Sans MS" panose="030F0702030302020204" pitchFamily="66" charset="0"/>
              </a:rPr>
              <a:t/>
            </a:r>
            <a:br>
              <a:rPr lang="tr-TR" sz="4800" b="1" dirty="0" smtClean="0">
                <a:solidFill>
                  <a:srgbClr val="FF0000"/>
                </a:solidFill>
                <a:latin typeface="Comic Sans MS" panose="030F0702030302020204" pitchFamily="66" charset="0"/>
              </a:rPr>
            </a:br>
            <a:endParaRPr lang="tr-TR" sz="4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xmlns=""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30" name="Picture 6" descr="bulgur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866176">
            <a:off x="-144165" y="3194335"/>
            <a:ext cx="2964096" cy="1667304"/>
          </a:xfrm>
          <a:prstGeom prst="ellipse">
            <a:avLst/>
          </a:prstGeom>
          <a:noFill/>
          <a:extLst>
            <a:ext uri="{909E8E84-426E-40DD-AFC4-6F175D3DCCD1}">
              <a14:hiddenFill xmlns:a14="http://schemas.microsoft.com/office/drawing/2010/main" xmlns="">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omic Sans MS" panose="030F0702030302020204" pitchFamily="66" charset="0"/>
              </a:rPr>
              <a:t>5. Ekmek ve tahıllar </a:t>
            </a:r>
            <a:r>
              <a:rPr lang="tr-TR" altLang="tr-TR" sz="4800" dirty="0" smtClean="0">
                <a:solidFill>
                  <a:schemeClr val="accent6"/>
                </a:solidFill>
                <a:latin typeface="Comic Sans MS" panose="030F0702030302020204" pitchFamily="66" charset="0"/>
              </a:rPr>
              <a:t>grubu</a:t>
            </a:r>
            <a:endParaRPr lang="tr-TR" altLang="tr-TR" sz="4800" dirty="0">
              <a:solidFill>
                <a:schemeClr val="accent6"/>
              </a:solidFill>
              <a:latin typeface="Comic Sans MS" panose="030F0702030302020204" pitchFamily="66" charset="0"/>
            </a:endParaRPr>
          </a:p>
        </p:txBody>
      </p:sp>
      <p:sp>
        <p:nvSpPr>
          <p:cNvPr id="3" name="İçerik Yer Tutucusu 2"/>
          <p:cNvSpPr>
            <a:spLocks noGrp="1"/>
          </p:cNvSpPr>
          <p:nvPr>
            <p:ph idx="1"/>
          </p:nvPr>
        </p:nvSpPr>
        <p:spPr>
          <a:xfrm>
            <a:off x="457200" y="1340769"/>
            <a:ext cx="6491064" cy="1944216"/>
          </a:xfrm>
        </p:spPr>
        <p:txBody>
          <a:bodyPr>
            <a:normAutofit lnSpcReduction="10000"/>
          </a:bodyPr>
          <a:lstStyle/>
          <a:p>
            <a:r>
              <a:rPr lang="tr-TR" sz="3600" dirty="0" smtClean="0">
                <a:solidFill>
                  <a:schemeClr val="accent6"/>
                </a:solidFill>
                <a:latin typeface="Comic Sans MS" panose="030F0702030302020204" pitchFamily="66" charset="0"/>
              </a:rPr>
              <a:t>Ekmekler</a:t>
            </a:r>
          </a:p>
          <a:p>
            <a:r>
              <a:rPr lang="tr-TR" sz="3600" dirty="0" smtClean="0">
                <a:solidFill>
                  <a:schemeClr val="accent6"/>
                </a:solidFill>
                <a:latin typeface="Comic Sans MS" panose="030F0702030302020204" pitchFamily="66" charset="0"/>
              </a:rPr>
              <a:t>Tahıllar (bulgur, pirinç gibi)</a:t>
            </a:r>
          </a:p>
          <a:p>
            <a:r>
              <a:rPr lang="tr-TR" sz="3600" dirty="0" smtClean="0">
                <a:solidFill>
                  <a:schemeClr val="accent6"/>
                </a:solidFill>
                <a:latin typeface="Comic Sans MS" panose="030F0702030302020204" pitchFamily="66" charset="0"/>
              </a:rPr>
              <a:t>Makarna, erişte gibi</a:t>
            </a:r>
            <a:endParaRPr lang="tr-TR" sz="3600" dirty="0">
              <a:solidFill>
                <a:schemeClr val="accent6"/>
              </a:solidFill>
              <a:latin typeface="Comic Sans MS" panose="030F0702030302020204"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xmlns="" val="0"/>
              </a:ext>
            </a:extLst>
          </a:blip>
          <a:srcRect l="11764" t="16401" r="15163" b="21650"/>
          <a:stretch/>
        </p:blipFill>
        <p:spPr>
          <a:xfrm>
            <a:off x="5692594" y="1246938"/>
            <a:ext cx="3451406" cy="2367825"/>
          </a:xfrm>
          <a:prstGeom prst="rect">
            <a:avLst/>
          </a:prstGeom>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xmlns="" val="0"/>
              </a:ext>
            </a:extLst>
          </a:blip>
          <a:srcRect r="47536"/>
          <a:stretch/>
        </p:blipFill>
        <p:spPr>
          <a:xfrm rot="16200000">
            <a:off x="245541" y="4756960"/>
            <a:ext cx="1848669" cy="2339752"/>
          </a:xfrm>
          <a:prstGeom prst="rect">
            <a:avLst/>
          </a:prstGeom>
        </p:spPr>
      </p:pic>
      <p:pic>
        <p:nvPicPr>
          <p:cNvPr id="5" name="Resim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43375" y="3878740"/>
            <a:ext cx="3862038" cy="2622323"/>
          </a:xfrm>
          <a:prstGeom prst="rect">
            <a:avLst/>
          </a:prstGeom>
        </p:spPr>
      </p:pic>
      <p:pic>
        <p:nvPicPr>
          <p:cNvPr id="10" name="Resim 9"/>
          <p:cNvPicPr>
            <a:picLocks noChangeAspect="1"/>
          </p:cNvPicPr>
          <p:nvPr/>
        </p:nvPicPr>
        <p:blipFill rotWithShape="1">
          <a:blip r:embed="rId7" cstate="print">
            <a:extLst>
              <a:ext uri="{28A0092B-C50C-407E-A947-70E740481C1C}">
                <a14:useLocalDpi xmlns:a14="http://schemas.microsoft.com/office/drawing/2010/main" xmlns="" val="0"/>
              </a:ext>
            </a:extLst>
          </a:blip>
          <a:srcRect l="21651" t="8000" r="21650" b="9051"/>
          <a:stretch/>
        </p:blipFill>
        <p:spPr>
          <a:xfrm>
            <a:off x="6830629" y="3468237"/>
            <a:ext cx="2313371" cy="3384376"/>
          </a:xfrm>
          <a:prstGeom prst="rect">
            <a:avLst/>
          </a:prstGeom>
        </p:spPr>
      </p:pic>
      <p:pic>
        <p:nvPicPr>
          <p:cNvPr id="4" name="Resim 3"/>
          <p:cNvPicPr>
            <a:picLocks noChangeAspect="1"/>
          </p:cNvPicPr>
          <p:nvPr/>
        </p:nvPicPr>
        <p:blipFill rotWithShape="1">
          <a:blip r:embed="rId8" cstate="print">
            <a:extLst>
              <a:ext uri="{28A0092B-C50C-407E-A947-70E740481C1C}">
                <a14:useLocalDpi xmlns:a14="http://schemas.microsoft.com/office/drawing/2010/main" xmlns="" val="0"/>
              </a:ext>
            </a:extLst>
          </a:blip>
          <a:srcRect l="8524" t="20186" r="5843" b="23769"/>
          <a:stretch/>
        </p:blipFill>
        <p:spPr>
          <a:xfrm>
            <a:off x="2248650" y="3144868"/>
            <a:ext cx="2016224" cy="880171"/>
          </a:xfrm>
          <a:prstGeom prst="rect">
            <a:avLst/>
          </a:prstGeom>
        </p:spPr>
      </p:pic>
    </p:spTree>
    <p:extLst>
      <p:ext uri="{BB962C8B-B14F-4D97-AF65-F5344CB8AC3E}">
        <p14:creationId xmlns:p14="http://schemas.microsoft.com/office/powerpoint/2010/main" xmlns="" val="2662478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268760"/>
            <a:ext cx="8784976" cy="5472608"/>
          </a:xfrm>
        </p:spPr>
        <p:txBody>
          <a:bodyPr>
            <a:normAutofit/>
          </a:bodyPr>
          <a:lstStyle/>
          <a:p>
            <a:r>
              <a:rPr lang="tr-TR" sz="3600" b="1" dirty="0" smtClean="0">
                <a:solidFill>
                  <a:srgbClr val="00B0F0"/>
                </a:solidFill>
              </a:rPr>
              <a:t>Ana öğünlerimiz;</a:t>
            </a:r>
          </a:p>
          <a:p>
            <a:pPr lvl="1"/>
            <a:r>
              <a:rPr lang="tr-TR" sz="3200" dirty="0" smtClean="0"/>
              <a:t>Sabah kahvaltısı</a:t>
            </a:r>
          </a:p>
          <a:p>
            <a:pPr lvl="1"/>
            <a:r>
              <a:rPr lang="tr-TR" sz="3200" dirty="0" smtClean="0"/>
              <a:t>Öğlen yemeği</a:t>
            </a:r>
          </a:p>
          <a:p>
            <a:pPr lvl="1"/>
            <a:r>
              <a:rPr lang="tr-TR" sz="3200" dirty="0" smtClean="0"/>
              <a:t>Akşam yemeğidir.</a:t>
            </a:r>
          </a:p>
          <a:p>
            <a:r>
              <a:rPr lang="tr-TR" sz="3600" b="1" dirty="0" smtClean="0">
                <a:solidFill>
                  <a:srgbClr val="00B0F0"/>
                </a:solidFill>
              </a:rPr>
              <a:t>Ara öğünlerimiz;</a:t>
            </a:r>
          </a:p>
          <a:p>
            <a:pPr lvl="1"/>
            <a:r>
              <a:rPr lang="tr-TR" sz="3200" dirty="0" smtClean="0"/>
              <a:t>Sabah ve öğle arasındaki ara öğün </a:t>
            </a:r>
            <a:r>
              <a:rPr lang="tr-TR" sz="3200" b="1" dirty="0" smtClean="0">
                <a:solidFill>
                  <a:srgbClr val="FF0000"/>
                </a:solidFill>
              </a:rPr>
              <a:t>kuşluk</a:t>
            </a:r>
            <a:r>
              <a:rPr lang="tr-TR" sz="3200" dirty="0" smtClean="0"/>
              <a:t> </a:t>
            </a:r>
            <a:r>
              <a:rPr lang="tr-TR" sz="3200" b="1" dirty="0" smtClean="0">
                <a:solidFill>
                  <a:srgbClr val="FF0000"/>
                </a:solidFill>
              </a:rPr>
              <a:t>*beslenme saati!</a:t>
            </a:r>
          </a:p>
          <a:p>
            <a:pPr lvl="1"/>
            <a:r>
              <a:rPr lang="tr-TR" sz="3200" dirty="0" smtClean="0"/>
              <a:t>Öğle ve akşam yemeği arasındaki ara öğün </a:t>
            </a:r>
            <a:r>
              <a:rPr lang="tr-TR" sz="3200" b="1" dirty="0" smtClean="0">
                <a:solidFill>
                  <a:srgbClr val="FF0000"/>
                </a:solidFill>
              </a:rPr>
              <a:t>ikindi</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Öğünlerimizi öğrenelim</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16016" y="980728"/>
            <a:ext cx="4038008" cy="2694697"/>
          </a:xfrm>
          <a:prstGeom prst="rect">
            <a:avLst/>
          </a:prstGeom>
        </p:spPr>
      </p:pic>
    </p:spTree>
    <p:extLst>
      <p:ext uri="{BB962C8B-B14F-4D97-AF65-F5344CB8AC3E}">
        <p14:creationId xmlns:p14="http://schemas.microsoft.com/office/powerpoint/2010/main" xmlns="" val="336624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Başlık 1"/>
          <p:cNvSpPr txBox="1">
            <a:spLocks/>
          </p:cNvSpPr>
          <p:nvPr/>
        </p:nvSpPr>
        <p:spPr>
          <a:xfrm>
            <a:off x="0" y="9940"/>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52995" y="872079"/>
            <a:ext cx="4038008" cy="2694697"/>
          </a:xfrm>
          <a:prstGeom prst="rect">
            <a:avLst/>
          </a:prstGeom>
        </p:spPr>
      </p:pic>
      <p:sp>
        <p:nvSpPr>
          <p:cNvPr id="5" name="Metin kutusu 4"/>
          <p:cNvSpPr txBox="1"/>
          <p:nvPr/>
        </p:nvSpPr>
        <p:spPr>
          <a:xfrm>
            <a:off x="287523" y="3506865"/>
            <a:ext cx="8568951" cy="2800767"/>
          </a:xfrm>
          <a:prstGeom prst="rect">
            <a:avLst/>
          </a:prstGeom>
          <a:noFill/>
        </p:spPr>
        <p:txBody>
          <a:bodyPr wrap="square" rtlCol="0">
            <a:spAutoFit/>
          </a:bodyPr>
          <a:lstStyle/>
          <a:p>
            <a:pPr lvl="1" algn="ctr"/>
            <a:r>
              <a:rPr lang="tr-TR" sz="4400" dirty="0">
                <a:solidFill>
                  <a:srgbClr val="00B050"/>
                </a:solidFill>
                <a:latin typeface="Comic Sans MS" panose="030F0702030302020204" pitchFamily="66" charset="0"/>
              </a:rPr>
              <a:t>Y</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t</a:t>
            </a:r>
            <a:r>
              <a:rPr lang="tr-TR" sz="4400" dirty="0">
                <a:solidFill>
                  <a:srgbClr val="FFC000"/>
                </a:solidFill>
                <a:latin typeface="Comic Sans MS" panose="030F0702030302020204" pitchFamily="66" charset="0"/>
              </a:rPr>
              <a:t>e</a:t>
            </a:r>
            <a:r>
              <a:rPr lang="tr-TR" sz="4400" dirty="0">
                <a:solidFill>
                  <a:srgbClr val="FFFF00"/>
                </a:solidFill>
                <a:latin typeface="Comic Sans MS" panose="030F0702030302020204" pitchFamily="66" charset="0"/>
              </a:rPr>
              <a:t>r</a:t>
            </a:r>
            <a:r>
              <a:rPr lang="tr-TR" sz="4400" dirty="0">
                <a:solidFill>
                  <a:srgbClr val="C00000"/>
                </a:solidFill>
                <a:latin typeface="Comic Sans MS" panose="030F0702030302020204" pitchFamily="66" charset="0"/>
              </a:rPr>
              <a:t>l</a:t>
            </a:r>
            <a:r>
              <a:rPr lang="tr-TR" sz="4400" dirty="0">
                <a:solidFill>
                  <a:srgbClr val="7030A0"/>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v</a:t>
            </a:r>
            <a:r>
              <a:rPr lang="tr-TR" sz="4400" dirty="0" smtClean="0">
                <a:solidFill>
                  <a:srgbClr val="0070C0"/>
                </a:solidFill>
                <a:latin typeface="Comic Sans MS" panose="030F0702030302020204" pitchFamily="66" charset="0"/>
              </a:rPr>
              <a:t>e</a:t>
            </a:r>
            <a:r>
              <a:rPr lang="tr-TR" sz="4400" dirty="0" smtClean="0">
                <a:solidFill>
                  <a:srgbClr val="00B050"/>
                </a:solidFill>
                <a:latin typeface="Comic Sans MS" panose="030F0702030302020204" pitchFamily="66" charset="0"/>
              </a:rPr>
              <a:t> </a:t>
            </a:r>
            <a:r>
              <a:rPr lang="tr-TR" sz="4400" dirty="0">
                <a:solidFill>
                  <a:srgbClr val="92D050"/>
                </a:solidFill>
                <a:latin typeface="Comic Sans MS" panose="030F0702030302020204" pitchFamily="66" charset="0"/>
              </a:rPr>
              <a:t>d</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n</a:t>
            </a:r>
            <a:r>
              <a:rPr lang="tr-TR" sz="4400" dirty="0">
                <a:solidFill>
                  <a:srgbClr val="7030A0"/>
                </a:solidFill>
                <a:latin typeface="Comic Sans MS" panose="030F0702030302020204" pitchFamily="66" charset="0"/>
              </a:rPr>
              <a:t>g</a:t>
            </a:r>
            <a:r>
              <a:rPr lang="tr-TR" sz="4400" dirty="0">
                <a:solidFill>
                  <a:srgbClr val="00B050"/>
                </a:solidFill>
                <a:latin typeface="Comic Sans MS" panose="030F0702030302020204" pitchFamily="66" charset="0"/>
              </a:rPr>
              <a:t>e</a:t>
            </a:r>
            <a:r>
              <a:rPr lang="tr-TR" sz="4400" dirty="0">
                <a:solidFill>
                  <a:srgbClr val="FFC000"/>
                </a:solidFill>
                <a:latin typeface="Comic Sans MS" panose="030F0702030302020204" pitchFamily="66" charset="0"/>
              </a:rPr>
              <a:t>l</a:t>
            </a:r>
            <a:r>
              <a:rPr lang="tr-TR" sz="4400" dirty="0">
                <a:solidFill>
                  <a:srgbClr val="B50B78"/>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b</a:t>
            </a:r>
            <a:r>
              <a:rPr lang="tr-TR" sz="4400" dirty="0" smtClean="0">
                <a:solidFill>
                  <a:srgbClr val="92D050"/>
                </a:solidFill>
                <a:latin typeface="Comic Sans MS" panose="030F0702030302020204" pitchFamily="66" charset="0"/>
              </a:rPr>
              <a:t>e</a:t>
            </a:r>
            <a:r>
              <a:rPr lang="tr-TR" sz="4400" dirty="0" smtClean="0">
                <a:solidFill>
                  <a:srgbClr val="EF19C1"/>
                </a:solidFill>
                <a:latin typeface="Comic Sans MS" panose="030F0702030302020204" pitchFamily="66" charset="0"/>
              </a:rPr>
              <a:t>s</a:t>
            </a:r>
            <a:r>
              <a:rPr lang="tr-TR" sz="4400" dirty="0" smtClean="0">
                <a:solidFill>
                  <a:srgbClr val="0070C0"/>
                </a:solidFill>
                <a:latin typeface="Comic Sans MS" panose="030F0702030302020204" pitchFamily="66" charset="0"/>
              </a:rPr>
              <a:t>l</a:t>
            </a:r>
            <a:r>
              <a:rPr lang="tr-TR" sz="4400" dirty="0" smtClean="0">
                <a:solidFill>
                  <a:srgbClr val="FFC000"/>
                </a:solidFill>
                <a:latin typeface="Comic Sans MS" panose="030F0702030302020204" pitchFamily="66" charset="0"/>
              </a:rPr>
              <a:t>e</a:t>
            </a:r>
            <a:r>
              <a:rPr lang="tr-TR" sz="4400" dirty="0" smtClean="0">
                <a:solidFill>
                  <a:srgbClr val="00B050"/>
                </a:solidFill>
                <a:latin typeface="Comic Sans MS" panose="030F0702030302020204" pitchFamily="66" charset="0"/>
              </a:rPr>
              <a:t>n</a:t>
            </a:r>
            <a:r>
              <a:rPr lang="tr-TR" sz="4400" dirty="0" smtClean="0">
                <a:solidFill>
                  <a:srgbClr val="7030A0"/>
                </a:solidFill>
                <a:latin typeface="Comic Sans MS" panose="030F0702030302020204" pitchFamily="66" charset="0"/>
              </a:rPr>
              <a:t>m</a:t>
            </a:r>
            <a:r>
              <a:rPr lang="tr-TR" sz="4400" dirty="0" smtClean="0">
                <a:solidFill>
                  <a:srgbClr val="C00000"/>
                </a:solidFill>
                <a:latin typeface="Comic Sans MS" panose="030F0702030302020204" pitchFamily="66" charset="0"/>
              </a:rPr>
              <a:t>e</a:t>
            </a:r>
            <a:r>
              <a:rPr lang="tr-TR" sz="4400" dirty="0" smtClean="0">
                <a:solidFill>
                  <a:srgbClr val="FF0000"/>
                </a:solidFill>
                <a:latin typeface="Comic Sans MS" panose="030F0702030302020204" pitchFamily="66" charset="0"/>
              </a:rPr>
              <a:t>k</a:t>
            </a:r>
            <a:r>
              <a:rPr lang="tr-TR" sz="4400" dirty="0" smtClean="0">
                <a:solidFill>
                  <a:srgbClr val="00B050"/>
                </a:solidFill>
                <a:latin typeface="Comic Sans MS" panose="030F0702030302020204" pitchFamily="66" charset="0"/>
              </a:rPr>
              <a:t> </a:t>
            </a:r>
            <a:r>
              <a:rPr lang="tr-TR" sz="4400" dirty="0">
                <a:solidFill>
                  <a:srgbClr val="0070C0"/>
                </a:solidFill>
                <a:latin typeface="Comic Sans MS" panose="030F0702030302020204" pitchFamily="66" charset="0"/>
              </a:rPr>
              <a:t>için</a:t>
            </a:r>
          </a:p>
          <a:p>
            <a:pPr lvl="1" algn="ctr"/>
            <a:r>
              <a:rPr lang="tr-TR" sz="4400" dirty="0" smtClean="0">
                <a:solidFill>
                  <a:srgbClr val="0070C0"/>
                </a:solidFill>
                <a:latin typeface="Comic Sans MS" panose="030F0702030302020204" pitchFamily="66" charset="0"/>
              </a:rPr>
              <a:t>öğünlerimizi </a:t>
            </a:r>
            <a:r>
              <a:rPr lang="tr-TR" sz="4400" dirty="0" smtClean="0">
                <a:solidFill>
                  <a:srgbClr val="FF0000"/>
                </a:solidFill>
                <a:latin typeface="Comic Sans MS" panose="030F0702030302020204" pitchFamily="66" charset="0"/>
              </a:rPr>
              <a:t>hiç atlamadan </a:t>
            </a:r>
            <a:r>
              <a:rPr lang="tr-TR" sz="4400" dirty="0" smtClean="0">
                <a:solidFill>
                  <a:srgbClr val="0070C0"/>
                </a:solidFill>
                <a:latin typeface="Comic Sans MS" panose="030F0702030302020204" pitchFamily="66" charset="0"/>
              </a:rPr>
              <a:t>tüketmeliyiz!</a:t>
            </a:r>
            <a:endParaRPr lang="tr-TR" sz="44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xmlns="" val="209372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Dikdörtgen 3"/>
          <p:cNvSpPr/>
          <p:nvPr/>
        </p:nvSpPr>
        <p:spPr>
          <a:xfrm>
            <a:off x="395536" y="881425"/>
            <a:ext cx="8352928" cy="1323439"/>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Günün </a:t>
            </a:r>
            <a:r>
              <a:rPr lang="tr-TR" sz="4000" dirty="0">
                <a:solidFill>
                  <a:schemeClr val="accent1"/>
                </a:solidFill>
                <a:latin typeface="Comic Sans MS" panose="030F0702030302020204" pitchFamily="66" charset="0"/>
              </a:rPr>
              <a:t>en önemli öğünü sabah </a:t>
            </a:r>
            <a:r>
              <a:rPr lang="tr-TR" sz="4000" dirty="0" smtClean="0">
                <a:solidFill>
                  <a:schemeClr val="accent1"/>
                </a:solidFill>
                <a:latin typeface="Comic Sans MS" panose="030F0702030302020204" pitchFamily="66" charset="0"/>
              </a:rPr>
              <a:t>kahvaltısıdır</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eder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99311" y="2271596"/>
            <a:ext cx="6096000" cy="406717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403" t="7402" r="20220" b="10764"/>
          <a:stretch/>
        </p:blipFill>
        <p:spPr bwMode="auto">
          <a:xfrm>
            <a:off x="6081531" y="1450100"/>
            <a:ext cx="648072" cy="680477"/>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346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24744"/>
            <a:ext cx="8352928" cy="4401205"/>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Kahvaltı yapmak güne enerjik başlamamızı sağlar</a:t>
            </a:r>
          </a:p>
          <a:p>
            <a:pPr algn="ctr"/>
            <a:r>
              <a:rPr lang="tr-TR" sz="4000" dirty="0" smtClean="0">
                <a:solidFill>
                  <a:schemeClr val="accent6"/>
                </a:solidFill>
                <a:latin typeface="Comic Sans MS" panose="030F0702030302020204" pitchFamily="66" charset="0"/>
              </a:rPr>
              <a:t>Okul başarımızı arttırır</a:t>
            </a:r>
          </a:p>
          <a:p>
            <a:pPr algn="ctr"/>
            <a:r>
              <a:rPr lang="tr-TR" sz="4000" dirty="0" smtClean="0">
                <a:solidFill>
                  <a:srgbClr val="00B050"/>
                </a:solidFill>
                <a:latin typeface="Comic Sans MS" panose="030F0702030302020204" pitchFamily="66" charset="0"/>
              </a:rPr>
              <a:t>Arkadaşlarımız, ailemiz ve öğretmenimizle ilişkimizi olumlu etkiler</a:t>
            </a:r>
          </a:p>
          <a:p>
            <a:pPr algn="ctr"/>
            <a:endParaRPr lang="tr-TR" sz="4000" dirty="0" smtClean="0">
              <a:solidFill>
                <a:schemeClr val="accent1"/>
              </a:solidFill>
              <a:latin typeface="Comic Sans MS" panose="030F0702030302020204" pitchFamily="66" charset="0"/>
            </a:endParaRPr>
          </a:p>
        </p:txBody>
      </p:sp>
      <p:sp>
        <p:nvSpPr>
          <p:cNvPr id="5" name="Başlık 1"/>
          <p:cNvSpPr txBox="1">
            <a:spLocks/>
          </p:cNvSpPr>
          <p:nvPr/>
        </p:nvSpPr>
        <p:spPr>
          <a:xfrm>
            <a:off x="0" y="-27384"/>
            <a:ext cx="9144000" cy="1027492"/>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eder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2120" y="4365104"/>
            <a:ext cx="2664296" cy="177758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403" t="7402" r="20220" b="10764"/>
          <a:stretch/>
        </p:blipFill>
        <p:spPr bwMode="auto">
          <a:xfrm>
            <a:off x="429217" y="1124744"/>
            <a:ext cx="648072" cy="680477"/>
          </a:xfrm>
          <a:prstGeom prst="ellipse">
            <a:avLst/>
          </a:prstGeom>
          <a:noFill/>
          <a:extLst>
            <a:ext uri="{909E8E84-426E-40DD-AFC4-6F175D3DCCD1}">
              <a14:hiddenFill xmlns:a14="http://schemas.microsoft.com/office/drawing/2010/main" xmlns="">
                <a:solidFill>
                  <a:srgbClr val="FFFFFF"/>
                </a:solidFill>
              </a14:hiddenFill>
            </a:ext>
          </a:extLst>
        </p:spPr>
      </p:pic>
      <p:pic>
        <p:nvPicPr>
          <p:cNvPr id="7"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403" t="7402" r="20220" b="10764"/>
          <a:stretch/>
        </p:blipFill>
        <p:spPr bwMode="auto">
          <a:xfrm>
            <a:off x="1077289" y="2284829"/>
            <a:ext cx="648072" cy="680477"/>
          </a:xfrm>
          <a:prstGeom prst="ellipse">
            <a:avLst/>
          </a:prstGeom>
          <a:noFill/>
          <a:extLst>
            <a:ext uri="{909E8E84-426E-40DD-AFC4-6F175D3DCCD1}">
              <a14:hiddenFill xmlns:a14="http://schemas.microsoft.com/office/drawing/2010/main" xmlns="">
                <a:solidFill>
                  <a:srgbClr val="FFFFFF"/>
                </a:solidFill>
              </a14:hiddenFill>
            </a:ext>
          </a:extLst>
        </p:spPr>
      </p:pic>
      <p:pic>
        <p:nvPicPr>
          <p:cNvPr id="8"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403" t="7402" r="20220" b="10764"/>
          <a:stretch/>
        </p:blipFill>
        <p:spPr bwMode="auto">
          <a:xfrm>
            <a:off x="117434" y="3325346"/>
            <a:ext cx="648072" cy="680477"/>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7461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6034"/>
            <a:ext cx="8229600" cy="2882899"/>
          </a:xfrm>
        </p:spPr>
        <p:txBody>
          <a:bodyPr>
            <a:noAutofit/>
          </a:bodyPr>
          <a:lstStyle/>
          <a:p>
            <a:pPr marL="0" indent="0" algn="ctr">
              <a:buNone/>
            </a:pPr>
            <a:r>
              <a:rPr lang="tr-TR" sz="4400" dirty="0" smtClean="0">
                <a:solidFill>
                  <a:schemeClr val="accent1"/>
                </a:solidFill>
              </a:rPr>
              <a:t>Yemeklerimizi sofrada yemeliyiz,     </a:t>
            </a:r>
            <a:r>
              <a:rPr lang="tr-TR" sz="4400" dirty="0" smtClean="0">
                <a:solidFill>
                  <a:schemeClr val="accent1"/>
                </a:solidFill>
                <a:sym typeface="Wingdings" panose="05000000000000000000" pitchFamily="2" charset="2"/>
              </a:rPr>
              <a:t>b</a:t>
            </a:r>
            <a:r>
              <a:rPr lang="tr-TR" sz="4400" dirty="0" smtClean="0">
                <a:solidFill>
                  <a:schemeClr val="accent1"/>
                </a:solidFill>
              </a:rPr>
              <a:t>ilgisayar</a:t>
            </a:r>
            <a:r>
              <a:rPr lang="tr-TR" sz="4400" dirty="0">
                <a:solidFill>
                  <a:schemeClr val="accent1"/>
                </a:solidFill>
              </a:rPr>
              <a:t>, </a:t>
            </a:r>
            <a:r>
              <a:rPr lang="tr-TR" sz="4400" dirty="0" smtClean="0">
                <a:solidFill>
                  <a:schemeClr val="accent1"/>
                </a:solidFill>
              </a:rPr>
              <a:t>televizyon</a:t>
            </a:r>
            <a:r>
              <a:rPr lang="tr-TR" sz="4400" dirty="0">
                <a:solidFill>
                  <a:schemeClr val="accent1"/>
                </a:solidFill>
              </a:rPr>
              <a:t>, tablet vb. </a:t>
            </a:r>
            <a:r>
              <a:rPr lang="tr-TR" sz="4400" b="1" dirty="0">
                <a:solidFill>
                  <a:schemeClr val="accent1"/>
                </a:solidFill>
              </a:rPr>
              <a:t>ekran önünde yemek </a:t>
            </a:r>
            <a:r>
              <a:rPr lang="tr-TR" sz="4400" b="1" dirty="0" smtClean="0">
                <a:solidFill>
                  <a:schemeClr val="accent1"/>
                </a:solidFill>
              </a:rPr>
              <a:t>yememeliyiz!!</a:t>
            </a:r>
            <a:endParaRPr lang="tr-TR" sz="4400" b="1" dirty="0">
              <a:solidFill>
                <a:schemeClr val="accent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85918" y="2786058"/>
            <a:ext cx="5721139" cy="3816000"/>
          </a:xfrm>
          <a:prstGeom prst="rect">
            <a:avLst/>
          </a:prstGeom>
        </p:spPr>
      </p:pic>
    </p:spTree>
    <p:extLst>
      <p:ext uri="{BB962C8B-B14F-4D97-AF65-F5344CB8AC3E}">
        <p14:creationId xmlns:p14="http://schemas.microsoft.com/office/powerpoint/2010/main" xmlns="" val="2961961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b="1" dirty="0" smtClean="0">
                <a:solidFill>
                  <a:srgbClr val="FF0000"/>
                </a:solidFill>
                <a:latin typeface="Comic Sans MS" panose="030F0702030302020204" pitchFamily="66" charset="0"/>
              </a:rPr>
              <a:t>Su içmeyi de unutmayalım!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0" y="836712"/>
            <a:ext cx="9144000" cy="5904656"/>
          </a:xfrm>
        </p:spPr>
        <p:txBody>
          <a:bodyPr>
            <a:normAutofit/>
          </a:bodyPr>
          <a:lstStyle/>
          <a:p>
            <a:pPr marL="457200" lvl="1" indent="0" algn="ctr">
              <a:buNone/>
            </a:pPr>
            <a:r>
              <a:rPr lang="tr-TR" sz="3600" b="1" dirty="0" smtClean="0">
                <a:solidFill>
                  <a:srgbClr val="00B050"/>
                </a:solidFill>
              </a:rPr>
              <a:t>Vücudumuzun çalışmasının aksamaması için </a:t>
            </a:r>
          </a:p>
          <a:p>
            <a:pPr marL="457200" lvl="1" indent="0" algn="ctr">
              <a:buNone/>
            </a:pPr>
            <a:r>
              <a:rPr lang="tr-TR" sz="3600" b="1" dirty="0" smtClean="0">
                <a:solidFill>
                  <a:srgbClr val="00B050"/>
                </a:solidFill>
              </a:rPr>
              <a:t>her gün kaybettiğimiz kadar sıvı almalıyız</a:t>
            </a:r>
          </a:p>
          <a:p>
            <a:pPr marL="457200" lvl="1" indent="0" algn="ctr">
              <a:buNone/>
            </a:pPr>
            <a:r>
              <a:rPr lang="tr-TR" sz="3200" dirty="0"/>
              <a:t>İhtiyacımız olan sıvının çoğunluğunu su ve diğer içeceklerden (yaklaşık 1 - 1.5 litre) </a:t>
            </a:r>
            <a:r>
              <a:rPr lang="tr-TR" sz="3200" dirty="0" smtClean="0"/>
              <a:t>sağlarız</a:t>
            </a:r>
            <a:endParaRPr lang="tr-TR" sz="3200" dirty="0"/>
          </a:p>
        </p:txBody>
      </p:sp>
      <p:pic>
        <p:nvPicPr>
          <p:cNvPr id="3076" name="Picture 4" descr="su içen çocuklar ile ilgili gö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554071"/>
            <a:ext cx="2195736" cy="3303929"/>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su içen çocuklar ile ilgili görsel sonucu"/>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7554"/>
          <a:stretch/>
        </p:blipFill>
        <p:spPr bwMode="auto">
          <a:xfrm>
            <a:off x="6156176" y="3641967"/>
            <a:ext cx="2987824" cy="3216033"/>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su içen çocuklar ile ilgili görsel sonucu"/>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267" t="2631"/>
          <a:stretch/>
        </p:blipFill>
        <p:spPr bwMode="auto">
          <a:xfrm>
            <a:off x="2713037" y="3212976"/>
            <a:ext cx="3361678" cy="3068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8222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C00000"/>
          </a:solidFill>
        </p:spPr>
        <p:txBody>
          <a:bodyPr>
            <a:normAutofit fontScale="90000"/>
          </a:bodyPr>
          <a:lstStyle/>
          <a:p>
            <a:r>
              <a:rPr lang="tr-TR" sz="6000" dirty="0" smtClean="0">
                <a:latin typeface="Algerian" pitchFamily="82" charset="0"/>
              </a:rPr>
              <a:t>ZARARLI YİYECEKLER!!!</a:t>
            </a:r>
            <a:endParaRPr lang="tr-TR" sz="6000" dirty="0">
              <a:latin typeface="Algerian" pitchFamily="82" charset="0"/>
            </a:endParaRPr>
          </a:p>
        </p:txBody>
      </p:sp>
      <p:sp>
        <p:nvSpPr>
          <p:cNvPr id="3" name="2 İçerik Yer Tutucusu"/>
          <p:cNvSpPr>
            <a:spLocks noGrp="1"/>
          </p:cNvSpPr>
          <p:nvPr>
            <p:ph sz="half" idx="1"/>
          </p:nvPr>
        </p:nvSpPr>
        <p:spPr>
          <a:xfrm>
            <a:off x="457200" y="1571612"/>
            <a:ext cx="4900618" cy="4554551"/>
          </a:xfrm>
        </p:spPr>
        <p:txBody>
          <a:bodyPr>
            <a:normAutofit lnSpcReduction="10000"/>
          </a:bodyPr>
          <a:lstStyle/>
          <a:p>
            <a:r>
              <a:rPr lang="tr-TR" dirty="0" smtClean="0"/>
              <a:t>Sağlığımızı olumsuz yönde etkileyen ve büyümemizde hiçbir katkısı olmayan yiyecekledir!!!!</a:t>
            </a:r>
          </a:p>
          <a:p>
            <a:r>
              <a:rPr lang="tr-TR" smtClean="0"/>
              <a:t>Bu yiyecekler; Hazır </a:t>
            </a:r>
            <a:r>
              <a:rPr lang="tr-TR" dirty="0" smtClean="0"/>
              <a:t>olarak satılır,</a:t>
            </a:r>
          </a:p>
          <a:p>
            <a:r>
              <a:rPr lang="tr-TR" dirty="0" smtClean="0"/>
              <a:t>İçinde doğal olmayan  katkı maddeler vardır….</a:t>
            </a:r>
          </a:p>
          <a:p>
            <a:r>
              <a:rPr lang="tr-TR" dirty="0" smtClean="0"/>
              <a:t>Bazı hastalıklara sebebiyet verebilir</a:t>
            </a:r>
          </a:p>
          <a:p>
            <a:endParaRPr lang="tr-TR" dirty="0"/>
          </a:p>
        </p:txBody>
      </p:sp>
      <p:sp>
        <p:nvSpPr>
          <p:cNvPr id="4" name="3 İçerik Yer Tutucusu"/>
          <p:cNvSpPr>
            <a:spLocks noGrp="1"/>
          </p:cNvSpPr>
          <p:nvPr>
            <p:ph sz="half" idx="2"/>
          </p:nvPr>
        </p:nvSpPr>
        <p:spPr>
          <a:xfrm>
            <a:off x="5572132" y="1643050"/>
            <a:ext cx="3114668" cy="4483113"/>
          </a:xfrm>
        </p:spPr>
        <p:txBody>
          <a:bodyPr>
            <a:normAutofit lnSpcReduction="10000"/>
          </a:bodyPr>
          <a:lstStyle/>
          <a:p>
            <a:r>
              <a:rPr lang="tr-TR" dirty="0" smtClean="0"/>
              <a:t>Özellikle  CİPS!!!</a:t>
            </a:r>
          </a:p>
          <a:p>
            <a:r>
              <a:rPr lang="tr-TR" dirty="0" smtClean="0"/>
              <a:t>Şekerli ve asitli içecekler  (kola, fanta, hazır meyve suyu gibi)</a:t>
            </a:r>
          </a:p>
          <a:p>
            <a:r>
              <a:rPr lang="tr-TR" dirty="0" smtClean="0"/>
              <a:t>Şeker, çikolata, gofret vb</a:t>
            </a:r>
          </a:p>
          <a:p>
            <a:r>
              <a:rPr lang="tr-TR" dirty="0" smtClean="0"/>
              <a:t>Salam, sosis vb</a:t>
            </a:r>
          </a:p>
          <a:p>
            <a:r>
              <a:rPr lang="tr-TR" dirty="0" smtClean="0"/>
              <a:t>Ketçap,mayonez, hazır soslar vb</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print">
            <a:extLst>
              <a:ext uri="{28A0092B-C50C-407E-A947-70E740481C1C}">
                <a14:useLocalDpi xmlns:a14="http://schemas.microsoft.com/office/drawing/2010/main" xmlns="" val="0"/>
              </a:ext>
            </a:extLst>
          </a:blip>
          <a:srcRect l="9733"/>
          <a:stretch/>
        </p:blipFill>
        <p:spPr>
          <a:xfrm>
            <a:off x="6052399" y="810816"/>
            <a:ext cx="3056003" cy="2258144"/>
          </a:xfrm>
          <a:prstGeom prst="rect">
            <a:avLst/>
          </a:prstGeom>
        </p:spPr>
      </p:pic>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Oyun oynayalım, </a:t>
            </a:r>
            <a:r>
              <a:rPr lang="tr-TR" b="1" dirty="0" smtClean="0">
                <a:solidFill>
                  <a:srgbClr val="FF0000"/>
                </a:solidFill>
                <a:latin typeface="Comic Sans MS" panose="030F0702030302020204" pitchFamily="66" charset="0"/>
              </a:rPr>
              <a:t>hareket </a:t>
            </a:r>
            <a:r>
              <a:rPr lang="tr-TR" b="1" dirty="0">
                <a:solidFill>
                  <a:srgbClr val="FF0000"/>
                </a:solidFill>
                <a:latin typeface="Comic Sans MS" panose="030F0702030302020204" pitchFamily="66" charset="0"/>
              </a:rPr>
              <a:t>edelim</a:t>
            </a:r>
            <a:r>
              <a:rPr lang="tr-TR" b="1" dirty="0" smtClean="0">
                <a:solidFill>
                  <a:srgbClr val="FF0000"/>
                </a:solidFill>
                <a:latin typeface="Comic Sans MS" panose="030F0702030302020204" pitchFamily="66" charset="0"/>
              </a:rPr>
              <a:t>!</a:t>
            </a:r>
            <a:endParaRPr lang="tr-TR" sz="4800" b="1" dirty="0">
              <a:solidFill>
                <a:srgbClr val="FF0000"/>
              </a:solidFill>
              <a:latin typeface="Comic Sans MS" panose="030F0702030302020204" pitchFamily="66" charset="0"/>
            </a:endParaRPr>
          </a:p>
        </p:txBody>
      </p:sp>
      <p:pic>
        <p:nvPicPr>
          <p:cNvPr id="2" name="Resim 1"/>
          <p:cNvPicPr>
            <a:picLocks noChangeAspect="1"/>
          </p:cNvPicPr>
          <p:nvPr/>
        </p:nvPicPr>
        <p:blipFill rotWithShape="1">
          <a:blip r:embed="rId4" cstate="print">
            <a:extLst>
              <a:ext uri="{28A0092B-C50C-407E-A947-70E740481C1C}">
                <a14:useLocalDpi xmlns:a14="http://schemas.microsoft.com/office/drawing/2010/main" xmlns="" val="0"/>
              </a:ext>
            </a:extLst>
          </a:blip>
          <a:srcRect l="13340"/>
          <a:stretch/>
        </p:blipFill>
        <p:spPr>
          <a:xfrm>
            <a:off x="0" y="786805"/>
            <a:ext cx="3274474" cy="2520280"/>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xmlns="" val="0"/>
              </a:ext>
            </a:extLst>
          </a:blip>
          <a:srcRect r="18474"/>
          <a:stretch/>
        </p:blipFill>
        <p:spPr>
          <a:xfrm>
            <a:off x="5826125" y="4386128"/>
            <a:ext cx="3292326" cy="2217078"/>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xmlns="" val="0"/>
              </a:ext>
            </a:extLst>
          </a:blip>
          <a:srcRect l="4176" t="3131"/>
          <a:stretch/>
        </p:blipFill>
        <p:spPr>
          <a:xfrm>
            <a:off x="2957924" y="2078675"/>
            <a:ext cx="3411026" cy="2299982"/>
          </a:xfrm>
          <a:prstGeom prst="rect">
            <a:avLst/>
          </a:prstGeom>
        </p:spPr>
      </p:pic>
      <p:pic>
        <p:nvPicPr>
          <p:cNvPr id="5" name="Resim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377" y="4221088"/>
            <a:ext cx="3434233" cy="2599714"/>
          </a:xfrm>
          <a:prstGeom prst="rect">
            <a:avLst/>
          </a:prstGeom>
        </p:spPr>
      </p:pic>
    </p:spTree>
    <p:extLst>
      <p:ext uri="{BB962C8B-B14F-4D97-AF65-F5344CB8AC3E}">
        <p14:creationId xmlns:p14="http://schemas.microsoft.com/office/powerpoint/2010/main" xmlns="" val="1727106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800" b="1" dirty="0" smtClean="0">
                <a:solidFill>
                  <a:srgbClr val="FF0000"/>
                </a:solidFill>
                <a:latin typeface="Comic Sans MS" panose="030F0702030302020204" pitchFamily="66" charset="0"/>
              </a:rPr>
              <a:t>Spor yapalım, hareket edelim!</a:t>
            </a:r>
            <a:endParaRPr lang="tr-TR" sz="4800" b="1" dirty="0">
              <a:solidFill>
                <a:srgbClr val="FF0000"/>
              </a:solidFill>
              <a:latin typeface="Comic Sans MS" panose="030F0702030302020204" pitchFamily="66" charset="0"/>
            </a:endParaRPr>
          </a:p>
        </p:txBody>
      </p:sp>
      <p:pic>
        <p:nvPicPr>
          <p:cNvPr id="1026" name="Picture 2" descr="spor yapan çocuklar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0298" y="785794"/>
            <a:ext cx="3887324" cy="194366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30" y="892646"/>
            <a:ext cx="2304810" cy="230481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spor yapan çocuklar ile ilgili görsel sonucu"/>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9179"/>
          <a:stretch/>
        </p:blipFill>
        <p:spPr bwMode="auto">
          <a:xfrm>
            <a:off x="49937" y="3541420"/>
            <a:ext cx="2355499" cy="2780928"/>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lgili resim"/>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9970" b="8393"/>
          <a:stretch/>
        </p:blipFill>
        <p:spPr bwMode="auto">
          <a:xfrm>
            <a:off x="2454527" y="4239876"/>
            <a:ext cx="3397498" cy="2601211"/>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spor yapan çocuklar ile ilgili görsel sonucu"/>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24358" r="8863"/>
          <a:stretch/>
        </p:blipFill>
        <p:spPr bwMode="auto">
          <a:xfrm>
            <a:off x="6789712" y="4806981"/>
            <a:ext cx="2267744" cy="1924338"/>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spor yapan çocuklar ile ilgili görsel sonucu"/>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62668" y="2276872"/>
            <a:ext cx="3762670" cy="2356011"/>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Resim 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789711" y="764704"/>
            <a:ext cx="2217151" cy="1478840"/>
          </a:xfrm>
          <a:prstGeom prst="rect">
            <a:avLst/>
          </a:prstGeom>
        </p:spPr>
      </p:pic>
    </p:spTree>
    <p:extLst>
      <p:ext uri="{BB962C8B-B14F-4D97-AF65-F5344CB8AC3E}">
        <p14:creationId xmlns:p14="http://schemas.microsoft.com/office/powerpoint/2010/main" xmlns="" val="179341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 y="-1008"/>
            <a:ext cx="9144001" cy="864096"/>
          </a:xfrm>
          <a:solidFill>
            <a:schemeClr val="accent6">
              <a:lumMod val="20000"/>
              <a:lumOff val="80000"/>
            </a:schemeClr>
          </a:solidFill>
        </p:spPr>
        <p:txBody>
          <a:bodyPr vert="horz" lIns="91440" tIns="45720" rIns="91440" bIns="45720" rtlCol="0" anchor="ctr">
            <a:noAutofit/>
          </a:bodyPr>
          <a:lstStyle/>
          <a:p>
            <a:r>
              <a:rPr lang="tr-TR" sz="5400" b="1" dirty="0" smtClean="0">
                <a:solidFill>
                  <a:srgbClr val="FF0000"/>
                </a:solidFill>
                <a:latin typeface="Comic Sans MS" panose="030F0702030302020204" pitchFamily="66" charset="0"/>
              </a:rPr>
              <a:t>Beslenme nedir</a:t>
            </a:r>
            <a:r>
              <a:rPr lang="tr-TR" sz="5400" b="1" dirty="0">
                <a:solidFill>
                  <a:srgbClr val="FF0000"/>
                </a:solidFill>
                <a:latin typeface="Comic Sans MS" panose="030F0702030302020204" pitchFamily="66" charset="0"/>
              </a:rPr>
              <a:t>?</a:t>
            </a:r>
          </a:p>
        </p:txBody>
      </p:sp>
      <p:sp>
        <p:nvSpPr>
          <p:cNvPr id="3" name="İçerik Yer Tutucusu 2"/>
          <p:cNvSpPr>
            <a:spLocks noGrp="1"/>
          </p:cNvSpPr>
          <p:nvPr>
            <p:ph idx="1"/>
          </p:nvPr>
        </p:nvSpPr>
        <p:spPr>
          <a:xfrm>
            <a:off x="287523" y="980728"/>
            <a:ext cx="8568952" cy="5184576"/>
          </a:xfrm>
        </p:spPr>
        <p:txBody>
          <a:bodyPr>
            <a:noAutofit/>
          </a:bodyPr>
          <a:lstStyle/>
          <a:p>
            <a:pPr marL="0" indent="0">
              <a:buNone/>
            </a:pPr>
            <a:r>
              <a:rPr lang="tr-TR" sz="4000" b="1" dirty="0" smtClean="0">
                <a:solidFill>
                  <a:srgbClr val="FF0000"/>
                </a:solidFill>
                <a:latin typeface="Comic Sans MS" panose="030F0702030302020204" pitchFamily="66" charset="0"/>
              </a:rPr>
              <a:t>Beslenme</a:t>
            </a:r>
            <a:r>
              <a:rPr lang="tr-TR" sz="4000" b="1" dirty="0">
                <a:solidFill>
                  <a:srgbClr val="FF0000"/>
                </a:solidFill>
                <a:latin typeface="Comic Sans MS" panose="030F0702030302020204" pitchFamily="66" charset="0"/>
              </a:rPr>
              <a:t>;</a:t>
            </a:r>
            <a:r>
              <a:rPr lang="tr-TR" sz="4000" b="1" dirty="0" smtClean="0">
                <a:solidFill>
                  <a:srgbClr val="FF0000"/>
                </a:solidFill>
                <a:latin typeface="Comic Sans MS" panose="030F0702030302020204" pitchFamily="66" charset="0"/>
              </a:rPr>
              <a:t> </a:t>
            </a:r>
            <a:r>
              <a:rPr lang="tr-TR" sz="3600" dirty="0" smtClean="0">
                <a:latin typeface="Comic Sans MS" panose="030F0702030302020204" pitchFamily="66" charset="0"/>
              </a:rPr>
              <a:t>büyümemiz, yaşamımızı sürdürebilmemiz ve sağlığımızı korumamız için ihtiyacımız olan besinleri tüketmektir</a:t>
            </a:r>
            <a:endParaRPr lang="tr-TR" sz="4400" b="1" dirty="0" smtClean="0">
              <a:solidFill>
                <a:srgbClr val="FF0000"/>
              </a:solidFill>
              <a:latin typeface="Comic Sans MS" panose="030F0702030302020204" pitchFamily="66" charset="0"/>
              <a:sym typeface="Wingdings" panose="05000000000000000000" pitchFamily="2" charset="2"/>
            </a:endParaRPr>
          </a:p>
          <a:p>
            <a:endParaRPr lang="tr-TR" dirty="0" smtClean="0">
              <a:latin typeface="Comic Sans MS" panose="030F0702030302020204" pitchFamily="66" charset="0"/>
            </a:endParaRPr>
          </a:p>
        </p:txBody>
      </p:sp>
      <p:pic>
        <p:nvPicPr>
          <p:cNvPr id="4" name="Picture 2" descr="çocuk beslenme ile ilgili gö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14678" y="3433055"/>
            <a:ext cx="5312222" cy="342494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gÃ¼len yÃ¼z emoji ile ilgili gÃ¶rsel sonucu"/>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43504" y="2714620"/>
            <a:ext cx="720080" cy="7200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3652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815" r="6053" b="4533"/>
          <a:stretch/>
        </p:blipFill>
        <p:spPr bwMode="auto">
          <a:xfrm>
            <a:off x="2828657" y="2683450"/>
            <a:ext cx="3491249" cy="3384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2282" y="111351"/>
            <a:ext cx="9144000" cy="24482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5000" b="1" dirty="0">
                <a:solidFill>
                  <a:srgbClr val="00B050"/>
                </a:solidFill>
                <a:latin typeface="Comic Sans MS" panose="030F0702030302020204" pitchFamily="66" charset="0"/>
              </a:rPr>
              <a:t>Y</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t</a:t>
            </a:r>
            <a:r>
              <a:rPr lang="tr-TR" altLang="tr-TR" sz="5000" b="1" dirty="0">
                <a:solidFill>
                  <a:schemeClr val="accent4"/>
                </a:solidFill>
                <a:latin typeface="Comic Sans MS" panose="030F0702030302020204" pitchFamily="66" charset="0"/>
              </a:rPr>
              <a:t>e</a:t>
            </a:r>
            <a:r>
              <a:rPr lang="tr-TR" altLang="tr-TR" sz="5000" b="1" dirty="0">
                <a:solidFill>
                  <a:srgbClr val="3366FF"/>
                </a:solidFill>
                <a:latin typeface="Comic Sans MS" panose="030F0702030302020204" pitchFamily="66" charset="0"/>
              </a:rPr>
              <a:t>r</a:t>
            </a:r>
            <a:r>
              <a:rPr lang="tr-TR" altLang="tr-TR" sz="5000" b="1" dirty="0">
                <a:solidFill>
                  <a:srgbClr val="FF00FF"/>
                </a:solidFill>
                <a:latin typeface="Comic Sans MS" panose="030F0702030302020204" pitchFamily="66" charset="0"/>
              </a:rPr>
              <a:t>l</a:t>
            </a:r>
            <a:r>
              <a:rPr lang="tr-TR" altLang="tr-TR" sz="5000" b="1" dirty="0">
                <a:solidFill>
                  <a:srgbClr val="7030A0"/>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v</a:t>
            </a:r>
            <a:r>
              <a:rPr lang="tr-TR" altLang="tr-TR" sz="5000" b="1" dirty="0">
                <a:solidFill>
                  <a:srgbClr val="0070C0"/>
                </a:solidFill>
                <a:latin typeface="Comic Sans MS" panose="030F0702030302020204" pitchFamily="66" charset="0"/>
              </a:rPr>
              <a:t>e</a:t>
            </a:r>
            <a:r>
              <a:rPr lang="tr-TR" altLang="tr-TR" sz="5000" b="1" dirty="0">
                <a:solidFill>
                  <a:srgbClr val="00B050"/>
                </a:solidFill>
                <a:latin typeface="Comic Sans MS" panose="030F0702030302020204" pitchFamily="66" charset="0"/>
              </a:rPr>
              <a:t> </a:t>
            </a:r>
            <a:r>
              <a:rPr lang="tr-TR" altLang="tr-TR" sz="5000" b="1" dirty="0">
                <a:solidFill>
                  <a:srgbClr val="EF19C1"/>
                </a:solidFill>
                <a:latin typeface="Comic Sans MS" panose="030F0702030302020204" pitchFamily="66" charset="0"/>
              </a:rPr>
              <a:t>D</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n</a:t>
            </a:r>
            <a:r>
              <a:rPr lang="tr-TR" altLang="tr-TR" sz="5000" b="1" dirty="0">
                <a:solidFill>
                  <a:srgbClr val="FFC000"/>
                </a:solidFill>
                <a:latin typeface="Comic Sans MS" panose="030F0702030302020204" pitchFamily="66" charset="0"/>
              </a:rPr>
              <a:t>g</a:t>
            </a:r>
            <a:r>
              <a:rPr lang="tr-TR" altLang="tr-TR" sz="5000" b="1" dirty="0">
                <a:solidFill>
                  <a:srgbClr val="00B050"/>
                </a:solidFill>
                <a:latin typeface="Comic Sans MS" panose="030F0702030302020204" pitchFamily="66" charset="0"/>
              </a:rPr>
              <a:t>e</a:t>
            </a:r>
            <a:r>
              <a:rPr lang="tr-TR" altLang="tr-TR" sz="5000" b="1" dirty="0">
                <a:solidFill>
                  <a:schemeClr val="accent4"/>
                </a:solidFill>
                <a:latin typeface="Comic Sans MS" panose="030F0702030302020204" pitchFamily="66" charset="0"/>
              </a:rPr>
              <a:t>l</a:t>
            </a:r>
            <a:r>
              <a:rPr lang="tr-TR" altLang="tr-TR" sz="5000" b="1" dirty="0">
                <a:solidFill>
                  <a:srgbClr val="B50B78"/>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B</a:t>
            </a:r>
            <a:r>
              <a:rPr lang="tr-TR" altLang="tr-TR" sz="5000" b="1" dirty="0">
                <a:solidFill>
                  <a:srgbClr val="92D050"/>
                </a:solidFill>
                <a:latin typeface="Comic Sans MS" panose="030F0702030302020204" pitchFamily="66" charset="0"/>
              </a:rPr>
              <a:t>e</a:t>
            </a:r>
            <a:r>
              <a:rPr lang="tr-TR" altLang="tr-TR" sz="5000" b="1" dirty="0">
                <a:solidFill>
                  <a:srgbClr val="EF19C1"/>
                </a:solidFill>
                <a:latin typeface="Comic Sans MS" panose="030F0702030302020204" pitchFamily="66" charset="0"/>
              </a:rPr>
              <a:t>s</a:t>
            </a:r>
            <a:r>
              <a:rPr lang="tr-TR" altLang="tr-TR" sz="5000" b="1" dirty="0">
                <a:solidFill>
                  <a:srgbClr val="3366FF"/>
                </a:solidFill>
                <a:latin typeface="Comic Sans MS" panose="030F0702030302020204" pitchFamily="66" charset="0"/>
              </a:rPr>
              <a:t>l</a:t>
            </a:r>
            <a:r>
              <a:rPr lang="tr-TR" altLang="tr-TR" sz="5000" b="1" dirty="0">
                <a:solidFill>
                  <a:schemeClr val="accent4"/>
                </a:solidFill>
                <a:latin typeface="Comic Sans MS" panose="030F0702030302020204" pitchFamily="66" charset="0"/>
              </a:rPr>
              <a:t>e</a:t>
            </a:r>
            <a:r>
              <a:rPr lang="tr-TR" altLang="tr-TR" sz="5000" b="1" dirty="0">
                <a:solidFill>
                  <a:srgbClr val="00B050"/>
                </a:solidFill>
                <a:latin typeface="Comic Sans MS" panose="030F0702030302020204" pitchFamily="66" charset="0"/>
              </a:rPr>
              <a:t>n</a:t>
            </a:r>
            <a:r>
              <a:rPr lang="tr-TR" altLang="tr-TR" sz="5000" b="1" dirty="0">
                <a:solidFill>
                  <a:srgbClr val="C00000"/>
                </a:solidFill>
                <a:latin typeface="Comic Sans MS" panose="030F0702030302020204" pitchFamily="66" charset="0"/>
              </a:rPr>
              <a:t>e</a:t>
            </a:r>
            <a:r>
              <a:rPr lang="tr-TR" altLang="tr-TR" sz="5000" b="1" dirty="0">
                <a:solidFill>
                  <a:srgbClr val="FFC000"/>
                </a:solidFill>
                <a:latin typeface="Comic Sans MS" panose="030F0702030302020204" pitchFamily="66" charset="0"/>
              </a:rPr>
              <a:t>l</a:t>
            </a:r>
            <a:r>
              <a:rPr lang="tr-TR" altLang="tr-TR" sz="5000" b="1" dirty="0">
                <a:solidFill>
                  <a:srgbClr val="EF19C1"/>
                </a:solidFill>
                <a:latin typeface="Comic Sans MS" panose="030F0702030302020204" pitchFamily="66" charset="0"/>
              </a:rPr>
              <a:t>i</a:t>
            </a:r>
            <a:r>
              <a:rPr lang="tr-TR" altLang="tr-TR" sz="5000" b="1" dirty="0">
                <a:solidFill>
                  <a:srgbClr val="7030A0"/>
                </a:solidFill>
                <a:latin typeface="Comic Sans MS" panose="030F0702030302020204" pitchFamily="66" charset="0"/>
              </a:rPr>
              <a:t>m </a:t>
            </a:r>
            <a:endParaRPr lang="tr-TR" altLang="tr-TR" sz="5000" b="1" dirty="0" smtClean="0">
              <a:solidFill>
                <a:srgbClr val="7030A0"/>
              </a:solidFill>
              <a:latin typeface="Comic Sans MS" panose="030F0702030302020204" pitchFamily="66" charset="0"/>
            </a:endParaRPr>
          </a:p>
          <a:p>
            <a:r>
              <a:rPr lang="tr-TR" sz="5000" b="1" dirty="0" smtClean="0">
                <a:solidFill>
                  <a:srgbClr val="00B0F0"/>
                </a:solidFill>
                <a:latin typeface="Comic Sans MS" panose="030F0702030302020204" pitchFamily="66" charset="0"/>
              </a:rPr>
              <a:t>Hareket Edelim</a:t>
            </a:r>
            <a:r>
              <a:rPr lang="tr-TR" sz="5000" b="1" dirty="0" smtClean="0">
                <a:solidFill>
                  <a:srgbClr val="C00000"/>
                </a:solidFill>
                <a:latin typeface="Comic Sans MS" panose="030F0702030302020204" pitchFamily="66" charset="0"/>
              </a:rPr>
              <a:t/>
            </a:r>
            <a:br>
              <a:rPr lang="tr-TR" sz="5000" b="1" dirty="0" smtClean="0">
                <a:solidFill>
                  <a:srgbClr val="C00000"/>
                </a:solidFill>
                <a:latin typeface="Comic Sans MS" panose="030F0702030302020204" pitchFamily="66" charset="0"/>
              </a:rPr>
            </a:br>
            <a:r>
              <a:rPr lang="tr-TR" sz="5000" b="1" dirty="0" smtClean="0">
                <a:solidFill>
                  <a:srgbClr val="FF0000"/>
                </a:solidFill>
                <a:latin typeface="Comic Sans MS" panose="030F0702030302020204" pitchFamily="66" charset="0"/>
              </a:rPr>
              <a:t>Sağlıklı Büyüyelim </a:t>
            </a:r>
            <a:endParaRPr lang="tr-TR" sz="5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xmlns="" val="13736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3000" fill="hold"/>
                                        <p:tgtEl>
                                          <p:spTgt spid="10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ğlıklı beslenen çocuk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728" y="3500438"/>
            <a:ext cx="5143536" cy="30735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a:xfrm>
            <a:off x="-1" y="2336"/>
            <a:ext cx="9144001" cy="864096"/>
          </a:xfrm>
          <a:solidFill>
            <a:schemeClr val="accent6">
              <a:lumMod val="20000"/>
              <a:lumOff val="80000"/>
            </a:schemeClr>
          </a:solidFill>
        </p:spPr>
        <p:txBody>
          <a:bodyPr vert="horz" lIns="91440" tIns="45720" rIns="91440" bIns="45720" rtlCol="0" anchor="ctr">
            <a:noAutofit/>
          </a:bodyPr>
          <a:lstStyle/>
          <a:p>
            <a:r>
              <a:rPr lang="tr-TR" altLang="tr-TR" sz="4000" b="1" dirty="0">
                <a:solidFill>
                  <a:srgbClr val="00B050"/>
                </a:solidFill>
                <a:latin typeface="Comic Sans MS" panose="030F0702030302020204" pitchFamily="66" charset="0"/>
              </a:rPr>
              <a:t>Y</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t</a:t>
            </a:r>
            <a:r>
              <a:rPr lang="tr-TR" altLang="tr-TR" sz="4000" b="1" dirty="0">
                <a:solidFill>
                  <a:schemeClr val="accent4"/>
                </a:solidFill>
                <a:latin typeface="Comic Sans MS" panose="030F0702030302020204" pitchFamily="66" charset="0"/>
              </a:rPr>
              <a:t>e</a:t>
            </a:r>
            <a:r>
              <a:rPr lang="tr-TR" altLang="tr-TR" sz="4000" b="1" dirty="0">
                <a:solidFill>
                  <a:srgbClr val="3366FF"/>
                </a:solidFill>
                <a:latin typeface="Comic Sans MS" panose="030F0702030302020204" pitchFamily="66" charset="0"/>
              </a:rPr>
              <a:t>r</a:t>
            </a:r>
            <a:r>
              <a:rPr lang="tr-TR" altLang="tr-TR" sz="4000" b="1" dirty="0">
                <a:solidFill>
                  <a:srgbClr val="FF00FF"/>
                </a:solidFill>
                <a:latin typeface="Comic Sans MS" panose="030F0702030302020204" pitchFamily="66" charset="0"/>
              </a:rPr>
              <a:t>l</a:t>
            </a:r>
            <a:r>
              <a:rPr lang="tr-TR" altLang="tr-TR" sz="4000" b="1" dirty="0">
                <a:solidFill>
                  <a:srgbClr val="7030A0"/>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a:solidFill>
                  <a:srgbClr val="FF0000"/>
                </a:solidFill>
                <a:latin typeface="Comic Sans MS" panose="030F0702030302020204" pitchFamily="66" charset="0"/>
              </a:rPr>
              <a:t>v</a:t>
            </a:r>
            <a:r>
              <a:rPr lang="tr-TR" altLang="tr-TR" sz="4000" b="1" dirty="0">
                <a:solidFill>
                  <a:srgbClr val="0070C0"/>
                </a:solidFill>
                <a:latin typeface="Comic Sans MS" panose="030F0702030302020204" pitchFamily="66" charset="0"/>
              </a:rPr>
              <a:t>e</a:t>
            </a:r>
            <a:r>
              <a:rPr lang="tr-TR" altLang="tr-TR" sz="4000" b="1" dirty="0">
                <a:solidFill>
                  <a:srgbClr val="00B050"/>
                </a:solidFill>
                <a:latin typeface="Comic Sans MS" panose="030F0702030302020204" pitchFamily="66" charset="0"/>
              </a:rPr>
              <a:t> </a:t>
            </a:r>
            <a:r>
              <a:rPr lang="tr-TR" altLang="tr-TR" sz="4000" b="1" dirty="0">
                <a:solidFill>
                  <a:srgbClr val="EF19C1"/>
                </a:solidFill>
                <a:latin typeface="Comic Sans MS" panose="030F0702030302020204" pitchFamily="66" charset="0"/>
              </a:rPr>
              <a:t>D</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n</a:t>
            </a:r>
            <a:r>
              <a:rPr lang="tr-TR" altLang="tr-TR" sz="4000" b="1" dirty="0">
                <a:solidFill>
                  <a:srgbClr val="FFC000"/>
                </a:solidFill>
                <a:latin typeface="Comic Sans MS" panose="030F0702030302020204" pitchFamily="66" charset="0"/>
              </a:rPr>
              <a:t>g</a:t>
            </a:r>
            <a:r>
              <a:rPr lang="tr-TR" altLang="tr-TR" sz="4000" b="1" dirty="0">
                <a:solidFill>
                  <a:srgbClr val="00B050"/>
                </a:solidFill>
                <a:latin typeface="Comic Sans MS" panose="030F0702030302020204" pitchFamily="66" charset="0"/>
              </a:rPr>
              <a:t>e</a:t>
            </a:r>
            <a:r>
              <a:rPr lang="tr-TR" altLang="tr-TR" sz="4000" b="1" dirty="0">
                <a:solidFill>
                  <a:schemeClr val="accent4"/>
                </a:solidFill>
                <a:latin typeface="Comic Sans MS" panose="030F0702030302020204" pitchFamily="66" charset="0"/>
              </a:rPr>
              <a:t>l</a:t>
            </a:r>
            <a:r>
              <a:rPr lang="tr-TR" altLang="tr-TR" sz="4000" b="1" dirty="0">
                <a:solidFill>
                  <a:srgbClr val="B50B78"/>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smtClean="0">
                <a:solidFill>
                  <a:srgbClr val="FF0000"/>
                </a:solidFill>
                <a:latin typeface="Comic Sans MS" panose="030F0702030302020204" pitchFamily="66" charset="0"/>
              </a:rPr>
              <a:t>B</a:t>
            </a:r>
            <a:r>
              <a:rPr lang="tr-TR" altLang="tr-TR" sz="4000" b="1" dirty="0" smtClean="0">
                <a:solidFill>
                  <a:srgbClr val="92D050"/>
                </a:solidFill>
                <a:latin typeface="Comic Sans MS" panose="030F0702030302020204" pitchFamily="66" charset="0"/>
              </a:rPr>
              <a:t>e</a:t>
            </a:r>
            <a:r>
              <a:rPr lang="tr-TR" altLang="tr-TR" sz="4000" b="1" dirty="0" smtClean="0">
                <a:solidFill>
                  <a:srgbClr val="EF19C1"/>
                </a:solidFill>
                <a:latin typeface="Comic Sans MS" panose="030F0702030302020204" pitchFamily="66" charset="0"/>
              </a:rPr>
              <a:t>s</a:t>
            </a:r>
            <a:r>
              <a:rPr lang="tr-TR" altLang="tr-TR" sz="4000" b="1" dirty="0" smtClean="0">
                <a:solidFill>
                  <a:srgbClr val="3366FF"/>
                </a:solidFill>
                <a:latin typeface="Comic Sans MS" panose="030F0702030302020204" pitchFamily="66" charset="0"/>
              </a:rPr>
              <a:t>l</a:t>
            </a:r>
            <a:r>
              <a:rPr lang="tr-TR" altLang="tr-TR" sz="4000" b="1" dirty="0" smtClean="0">
                <a:solidFill>
                  <a:schemeClr val="accent4"/>
                </a:solidFill>
                <a:latin typeface="Comic Sans MS" panose="030F0702030302020204" pitchFamily="66" charset="0"/>
              </a:rPr>
              <a:t>e</a:t>
            </a:r>
            <a:r>
              <a:rPr lang="tr-TR" altLang="tr-TR" sz="4000" b="1" dirty="0" smtClean="0">
                <a:solidFill>
                  <a:srgbClr val="00B050"/>
                </a:solidFill>
                <a:latin typeface="Comic Sans MS" panose="030F0702030302020204" pitchFamily="66" charset="0"/>
              </a:rPr>
              <a:t>n</a:t>
            </a:r>
            <a:r>
              <a:rPr lang="tr-TR" altLang="tr-TR" sz="4000" b="1" dirty="0" smtClean="0">
                <a:solidFill>
                  <a:srgbClr val="FFC000"/>
                </a:solidFill>
                <a:latin typeface="Comic Sans MS" panose="030F0702030302020204" pitchFamily="66" charset="0"/>
              </a:rPr>
              <a:t>m</a:t>
            </a:r>
            <a:r>
              <a:rPr lang="tr-TR" altLang="tr-TR" sz="4000" b="1" dirty="0" smtClean="0">
                <a:solidFill>
                  <a:srgbClr val="C00000"/>
                </a:solidFill>
                <a:latin typeface="Comic Sans MS" panose="030F0702030302020204" pitchFamily="66" charset="0"/>
              </a:rPr>
              <a:t>e </a:t>
            </a:r>
            <a:r>
              <a:rPr lang="tr-TR" altLang="tr-TR" sz="4000" b="1" dirty="0" smtClean="0">
                <a:latin typeface="Comic Sans MS" panose="030F0702030302020204" pitchFamily="66" charset="0"/>
              </a:rPr>
              <a:t>nedir?</a:t>
            </a:r>
            <a:endParaRPr lang="tr-TR" sz="4200" b="1" dirty="0">
              <a:latin typeface="Comic Sans MS" panose="030F0702030302020204" pitchFamily="66" charset="0"/>
            </a:endParaRPr>
          </a:p>
        </p:txBody>
      </p:sp>
      <p:sp>
        <p:nvSpPr>
          <p:cNvPr id="3" name="İçerik Yer Tutucusu 2"/>
          <p:cNvSpPr>
            <a:spLocks noGrp="1"/>
          </p:cNvSpPr>
          <p:nvPr>
            <p:ph idx="1"/>
          </p:nvPr>
        </p:nvSpPr>
        <p:spPr>
          <a:xfrm>
            <a:off x="107504" y="1052736"/>
            <a:ext cx="9036496" cy="1947636"/>
          </a:xfrm>
        </p:spPr>
        <p:txBody>
          <a:bodyPr>
            <a:noAutofit/>
          </a:bodyPr>
          <a:lstStyle/>
          <a:p>
            <a:pPr marL="0" indent="0" algn="ctr">
              <a:buNone/>
            </a:pPr>
            <a:r>
              <a:rPr lang="tr-TR" sz="4000" dirty="0">
                <a:latin typeface="Comic Sans MS" panose="030F0702030302020204" pitchFamily="66" charset="0"/>
              </a:rPr>
              <a:t>V</a:t>
            </a:r>
            <a:r>
              <a:rPr lang="tr-TR" sz="4000" dirty="0" smtClean="0">
                <a:latin typeface="Comic Sans MS" panose="030F0702030302020204" pitchFamily="66" charset="0"/>
              </a:rPr>
              <a:t>ücudumuzun büyümesi, yenilenmesi ve çalışması için gerekli olan </a:t>
            </a:r>
            <a:r>
              <a:rPr lang="tr-TR" sz="4000" dirty="0" smtClean="0">
                <a:solidFill>
                  <a:srgbClr val="FF0000"/>
                </a:solidFill>
                <a:latin typeface="Comic Sans MS" panose="030F0702030302020204" pitchFamily="66" charset="0"/>
              </a:rPr>
              <a:t>enerji ve besin öğelerini</a:t>
            </a:r>
            <a:r>
              <a:rPr lang="tr-TR" sz="4000" dirty="0" smtClean="0">
                <a:latin typeface="Comic Sans MS" panose="030F0702030302020204" pitchFamily="66" charset="0"/>
              </a:rPr>
              <a:t> </a:t>
            </a:r>
            <a:r>
              <a:rPr lang="tr-TR" sz="4000" dirty="0" smtClean="0">
                <a:solidFill>
                  <a:srgbClr val="FFC000"/>
                </a:solidFill>
                <a:latin typeface="Comic Sans MS" panose="030F0702030302020204" pitchFamily="66" charset="0"/>
              </a:rPr>
              <a:t>yeterli miktarda </a:t>
            </a:r>
            <a:r>
              <a:rPr lang="tr-TR" sz="4000" dirty="0" smtClean="0">
                <a:latin typeface="Comic Sans MS" panose="030F0702030302020204" pitchFamily="66" charset="0"/>
              </a:rPr>
              <a:t>almaktır</a:t>
            </a:r>
            <a:endParaRPr lang="tr-TR" sz="4400" b="1" dirty="0">
              <a:latin typeface="Comic Sans MS" panose="030F0702030302020204" pitchFamily="66" charset="0"/>
            </a:endParaRPr>
          </a:p>
        </p:txBody>
      </p:sp>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403" t="7402" r="20220" b="10764"/>
          <a:stretch/>
        </p:blipFill>
        <p:spPr bwMode="auto">
          <a:xfrm>
            <a:off x="7092280" y="2795653"/>
            <a:ext cx="787484" cy="826860"/>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864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844824"/>
            <a:ext cx="8229600" cy="4525963"/>
          </a:xfrm>
        </p:spPr>
        <p:txBody>
          <a:bodyPr/>
          <a:lstStyle/>
          <a:p>
            <a:pPr marL="0" indent="0">
              <a:buNone/>
            </a:pPr>
            <a:r>
              <a:rPr lang="tr-TR" altLang="tr-TR" dirty="0">
                <a:solidFill>
                  <a:srgbClr val="00B050"/>
                </a:solidFill>
                <a:latin typeface="Comic Sans MS" panose="030F0702030302020204" pitchFamily="66" charset="0"/>
              </a:rPr>
              <a:t>Y</a:t>
            </a:r>
            <a:r>
              <a:rPr lang="tr-TR" altLang="tr-TR" dirty="0">
                <a:solidFill>
                  <a:srgbClr val="FF0000"/>
                </a:solidFill>
                <a:latin typeface="Comic Sans MS" panose="030F0702030302020204" pitchFamily="66" charset="0"/>
              </a:rPr>
              <a:t>e</a:t>
            </a:r>
            <a:r>
              <a:rPr lang="tr-TR" altLang="tr-TR" dirty="0">
                <a:solidFill>
                  <a:srgbClr val="00B0F0"/>
                </a:solidFill>
                <a:latin typeface="Comic Sans MS" panose="030F0702030302020204" pitchFamily="66" charset="0"/>
              </a:rPr>
              <a:t>t</a:t>
            </a:r>
            <a:r>
              <a:rPr lang="tr-TR" altLang="tr-TR" dirty="0">
                <a:solidFill>
                  <a:schemeClr val="accent4"/>
                </a:solidFill>
                <a:latin typeface="Comic Sans MS" panose="030F0702030302020204" pitchFamily="66" charset="0"/>
              </a:rPr>
              <a:t>e</a:t>
            </a:r>
            <a:r>
              <a:rPr lang="tr-TR" altLang="tr-TR" dirty="0">
                <a:solidFill>
                  <a:srgbClr val="3366FF"/>
                </a:solidFill>
                <a:latin typeface="Comic Sans MS" panose="030F0702030302020204" pitchFamily="66" charset="0"/>
              </a:rPr>
              <a:t>r</a:t>
            </a:r>
            <a:r>
              <a:rPr lang="tr-TR" altLang="tr-TR" dirty="0">
                <a:solidFill>
                  <a:srgbClr val="FF00FF"/>
                </a:solidFill>
                <a:latin typeface="Comic Sans MS" panose="030F0702030302020204" pitchFamily="66" charset="0"/>
              </a:rPr>
              <a:t>l</a:t>
            </a:r>
            <a:r>
              <a:rPr lang="tr-TR" altLang="tr-TR" dirty="0">
                <a:solidFill>
                  <a:srgbClr val="7030A0"/>
                </a:solidFill>
                <a:latin typeface="Comic Sans MS" panose="030F0702030302020204" pitchFamily="66" charset="0"/>
              </a:rPr>
              <a:t>i</a:t>
            </a:r>
            <a:r>
              <a:rPr lang="tr-TR" altLang="tr-TR" dirty="0">
                <a:solidFill>
                  <a:srgbClr val="00B050"/>
                </a:solidFill>
                <a:latin typeface="Comic Sans MS" panose="030F0702030302020204" pitchFamily="66" charset="0"/>
              </a:rPr>
              <a:t> </a:t>
            </a:r>
            <a:r>
              <a:rPr lang="tr-TR" altLang="tr-TR" dirty="0">
                <a:solidFill>
                  <a:srgbClr val="FF0000"/>
                </a:solidFill>
                <a:latin typeface="Comic Sans MS" panose="030F0702030302020204" pitchFamily="66" charset="0"/>
              </a:rPr>
              <a:t>v</a:t>
            </a:r>
            <a:r>
              <a:rPr lang="tr-TR" altLang="tr-TR" dirty="0">
                <a:solidFill>
                  <a:srgbClr val="0070C0"/>
                </a:solidFill>
                <a:latin typeface="Comic Sans MS" panose="030F0702030302020204" pitchFamily="66" charset="0"/>
              </a:rPr>
              <a:t>e</a:t>
            </a:r>
            <a:r>
              <a:rPr lang="tr-TR" altLang="tr-TR" dirty="0">
                <a:solidFill>
                  <a:srgbClr val="00B050"/>
                </a:solidFill>
                <a:latin typeface="Comic Sans MS" panose="030F0702030302020204" pitchFamily="66" charset="0"/>
              </a:rPr>
              <a:t> </a:t>
            </a:r>
            <a:r>
              <a:rPr lang="tr-TR" altLang="tr-TR" dirty="0" smtClean="0">
                <a:solidFill>
                  <a:srgbClr val="EF19C1"/>
                </a:solidFill>
                <a:latin typeface="Comic Sans MS" panose="030F0702030302020204" pitchFamily="66" charset="0"/>
              </a:rPr>
              <a:t>d</a:t>
            </a:r>
            <a:r>
              <a:rPr lang="tr-TR" altLang="tr-TR" dirty="0" smtClean="0">
                <a:solidFill>
                  <a:srgbClr val="FF0000"/>
                </a:solidFill>
                <a:latin typeface="Comic Sans MS" panose="030F0702030302020204" pitchFamily="66" charset="0"/>
              </a:rPr>
              <a:t>e</a:t>
            </a:r>
            <a:r>
              <a:rPr lang="tr-TR" altLang="tr-TR" dirty="0" smtClean="0">
                <a:solidFill>
                  <a:srgbClr val="00B0F0"/>
                </a:solidFill>
                <a:latin typeface="Comic Sans MS" panose="030F0702030302020204" pitchFamily="66" charset="0"/>
              </a:rPr>
              <a:t>n</a:t>
            </a:r>
            <a:r>
              <a:rPr lang="tr-TR" altLang="tr-TR" dirty="0" smtClean="0">
                <a:solidFill>
                  <a:srgbClr val="FFC000"/>
                </a:solidFill>
                <a:latin typeface="Comic Sans MS" panose="030F0702030302020204" pitchFamily="66" charset="0"/>
              </a:rPr>
              <a:t>g</a:t>
            </a:r>
            <a:r>
              <a:rPr lang="tr-TR" altLang="tr-TR" dirty="0" smtClean="0">
                <a:solidFill>
                  <a:srgbClr val="00B050"/>
                </a:solidFill>
                <a:latin typeface="Comic Sans MS" panose="030F0702030302020204" pitchFamily="66" charset="0"/>
              </a:rPr>
              <a:t>e</a:t>
            </a:r>
            <a:r>
              <a:rPr lang="tr-TR" altLang="tr-TR" dirty="0" smtClean="0">
                <a:solidFill>
                  <a:schemeClr val="accent4"/>
                </a:solidFill>
                <a:latin typeface="Comic Sans MS" panose="030F0702030302020204" pitchFamily="66" charset="0"/>
              </a:rPr>
              <a:t>l</a:t>
            </a:r>
            <a:r>
              <a:rPr lang="tr-TR" altLang="tr-TR" dirty="0" smtClean="0">
                <a:solidFill>
                  <a:srgbClr val="B50B78"/>
                </a:solidFill>
                <a:latin typeface="Comic Sans MS" panose="030F0702030302020204" pitchFamily="66" charset="0"/>
              </a:rPr>
              <a:t>i</a:t>
            </a:r>
            <a:r>
              <a:rPr lang="tr-TR" altLang="tr-TR" dirty="0" smtClean="0">
                <a:solidFill>
                  <a:srgbClr val="00B050"/>
                </a:solidFill>
                <a:latin typeface="Comic Sans MS" panose="030F0702030302020204" pitchFamily="66" charset="0"/>
              </a:rPr>
              <a:t> </a:t>
            </a:r>
            <a:r>
              <a:rPr lang="tr-TR" altLang="tr-TR" dirty="0" smtClean="0">
                <a:solidFill>
                  <a:srgbClr val="FF0000"/>
                </a:solidFill>
                <a:latin typeface="Comic Sans MS" panose="030F0702030302020204" pitchFamily="66" charset="0"/>
              </a:rPr>
              <a:t>b</a:t>
            </a:r>
            <a:r>
              <a:rPr lang="tr-TR" altLang="tr-TR" dirty="0" smtClean="0">
                <a:solidFill>
                  <a:srgbClr val="92D050"/>
                </a:solidFill>
                <a:latin typeface="Comic Sans MS" panose="030F0702030302020204" pitchFamily="66" charset="0"/>
              </a:rPr>
              <a:t>e</a:t>
            </a:r>
            <a:r>
              <a:rPr lang="tr-TR" altLang="tr-TR" dirty="0" smtClean="0">
                <a:solidFill>
                  <a:srgbClr val="EF19C1"/>
                </a:solidFill>
                <a:latin typeface="Comic Sans MS" panose="030F0702030302020204" pitchFamily="66" charset="0"/>
              </a:rPr>
              <a:t>s</a:t>
            </a:r>
            <a:r>
              <a:rPr lang="tr-TR" altLang="tr-TR" dirty="0" smtClean="0">
                <a:solidFill>
                  <a:srgbClr val="3366FF"/>
                </a:solidFill>
                <a:latin typeface="Comic Sans MS" panose="030F0702030302020204" pitchFamily="66" charset="0"/>
              </a:rPr>
              <a:t>l</a:t>
            </a:r>
            <a:r>
              <a:rPr lang="tr-TR" altLang="tr-TR" dirty="0" smtClean="0">
                <a:solidFill>
                  <a:schemeClr val="accent4"/>
                </a:solidFill>
                <a:latin typeface="Comic Sans MS" panose="030F0702030302020204" pitchFamily="66" charset="0"/>
              </a:rPr>
              <a:t>e</a:t>
            </a:r>
            <a:r>
              <a:rPr lang="tr-TR" altLang="tr-TR" dirty="0" smtClean="0">
                <a:solidFill>
                  <a:srgbClr val="00B050"/>
                </a:solidFill>
                <a:latin typeface="Comic Sans MS" panose="030F0702030302020204" pitchFamily="66" charset="0"/>
              </a:rPr>
              <a:t>n</a:t>
            </a:r>
            <a:r>
              <a:rPr lang="tr-TR" altLang="tr-TR" dirty="0" smtClean="0">
                <a:solidFill>
                  <a:srgbClr val="C00000"/>
                </a:solidFill>
                <a:latin typeface="Comic Sans MS" panose="030F0702030302020204" pitchFamily="66" charset="0"/>
              </a:rPr>
              <a:t>e</a:t>
            </a:r>
            <a:r>
              <a:rPr lang="tr-TR" altLang="tr-TR" dirty="0" smtClean="0">
                <a:solidFill>
                  <a:schemeClr val="accent6"/>
                </a:solidFill>
                <a:latin typeface="Comic Sans MS" panose="030F0702030302020204" pitchFamily="66" charset="0"/>
              </a:rPr>
              <a:t>n </a:t>
            </a:r>
            <a:r>
              <a:rPr lang="tr-TR" altLang="tr-TR" dirty="0" smtClean="0">
                <a:solidFill>
                  <a:srgbClr val="002060"/>
                </a:solidFill>
                <a:latin typeface="Comic Sans MS" panose="030F0702030302020204" pitchFamily="66" charset="0"/>
              </a:rPr>
              <a:t>kişiler;</a:t>
            </a:r>
          </a:p>
          <a:p>
            <a:r>
              <a:rPr lang="tr-TR" altLang="tr-TR" dirty="0" smtClean="0">
                <a:solidFill>
                  <a:srgbClr val="002060"/>
                </a:solidFill>
                <a:latin typeface="Comic Sans MS" panose="030F0702030302020204" pitchFamily="66" charset="0"/>
              </a:rPr>
              <a:t>Sağlıklı büyürler,</a:t>
            </a:r>
          </a:p>
          <a:p>
            <a:r>
              <a:rPr lang="tr-TR" altLang="tr-TR" dirty="0" smtClean="0">
                <a:solidFill>
                  <a:srgbClr val="002060"/>
                </a:solidFill>
                <a:latin typeface="Comic Sans MS" panose="030F0702030302020204" pitchFamily="66" charset="0"/>
              </a:rPr>
              <a:t>Çeşitli </a:t>
            </a:r>
            <a:r>
              <a:rPr lang="tr-TR" altLang="tr-TR" dirty="0">
                <a:solidFill>
                  <a:srgbClr val="002060"/>
                </a:solidFill>
                <a:latin typeface="Comic Sans MS" panose="030F0702030302020204" pitchFamily="66" charset="0"/>
              </a:rPr>
              <a:t>ve zengin </a:t>
            </a:r>
            <a:r>
              <a:rPr lang="tr-TR" altLang="tr-TR" dirty="0" smtClean="0">
                <a:solidFill>
                  <a:srgbClr val="002060"/>
                </a:solidFill>
                <a:latin typeface="Comic Sans MS" panose="030F0702030302020204" pitchFamily="66" charset="0"/>
              </a:rPr>
              <a:t>beslenirler,</a:t>
            </a:r>
            <a:endParaRPr lang="tr-TR" altLang="tr-TR" dirty="0">
              <a:solidFill>
                <a:srgbClr val="002060"/>
              </a:solidFill>
              <a:latin typeface="Comic Sans MS" panose="030F0702030302020204" pitchFamily="66" charset="0"/>
            </a:endParaRPr>
          </a:p>
          <a:p>
            <a:r>
              <a:rPr lang="tr-TR" altLang="tr-TR" dirty="0" smtClean="0">
                <a:solidFill>
                  <a:srgbClr val="002060"/>
                </a:solidFill>
                <a:latin typeface="Comic Sans MS" panose="030F0702030302020204" pitchFamily="66" charset="0"/>
              </a:rPr>
              <a:t>Enerjik olurlar,</a:t>
            </a:r>
          </a:p>
          <a:p>
            <a:r>
              <a:rPr lang="tr-TR" altLang="tr-TR" dirty="0" smtClean="0">
                <a:solidFill>
                  <a:srgbClr val="002060"/>
                </a:solidFill>
                <a:latin typeface="Comic Sans MS" panose="030F0702030302020204" pitchFamily="66" charset="0"/>
              </a:rPr>
              <a:t>Yaratıcı ve üretken olurlar,</a:t>
            </a:r>
          </a:p>
          <a:p>
            <a:r>
              <a:rPr lang="tr-TR" altLang="tr-TR" dirty="0" smtClean="0">
                <a:solidFill>
                  <a:srgbClr val="002060"/>
                </a:solidFill>
                <a:latin typeface="Comic Sans MS" panose="030F0702030302020204" pitchFamily="66" charset="0"/>
              </a:rPr>
              <a:t>Hastalandıklarında iyileşmeleri daha kısa sürer</a:t>
            </a:r>
          </a:p>
          <a:p>
            <a:endParaRPr lang="tr-TR" altLang="tr-TR" dirty="0">
              <a:latin typeface="Comic Sans MS" panose="030F0702030302020204" pitchFamily="66" charset="0"/>
            </a:endParaRPr>
          </a:p>
        </p:txBody>
      </p:sp>
      <p:sp>
        <p:nvSpPr>
          <p:cNvPr id="4" name="Başlık 1"/>
          <p:cNvSpPr txBox="1">
            <a:spLocks/>
          </p:cNvSpPr>
          <p:nvPr/>
        </p:nvSpPr>
        <p:spPr>
          <a:xfrm>
            <a:off x="143507" y="276670"/>
            <a:ext cx="8856984" cy="1368152"/>
          </a:xfrm>
          <a:prstGeom prst="rect">
            <a:avLst/>
          </a:prstGeom>
          <a:no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4000" dirty="0" smtClean="0">
                <a:solidFill>
                  <a:srgbClr val="00B050"/>
                </a:solidFill>
                <a:latin typeface="Comic Sans MS" panose="030F0702030302020204" pitchFamily="66" charset="0"/>
              </a:rPr>
              <a:t>Y</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t</a:t>
            </a:r>
            <a:r>
              <a:rPr lang="tr-TR" altLang="tr-TR" sz="4000" dirty="0" smtClean="0">
                <a:solidFill>
                  <a:schemeClr val="accent4"/>
                </a:solidFill>
                <a:latin typeface="Comic Sans MS" panose="030F0702030302020204" pitchFamily="66" charset="0"/>
              </a:rPr>
              <a:t>e</a:t>
            </a:r>
            <a:r>
              <a:rPr lang="tr-TR" altLang="tr-TR" sz="4000" dirty="0" smtClean="0">
                <a:solidFill>
                  <a:srgbClr val="3366FF"/>
                </a:solidFill>
                <a:latin typeface="Comic Sans MS" panose="030F0702030302020204" pitchFamily="66" charset="0"/>
              </a:rPr>
              <a:t>r</a:t>
            </a:r>
            <a:r>
              <a:rPr lang="tr-TR" altLang="tr-TR" sz="4000" dirty="0" smtClean="0">
                <a:solidFill>
                  <a:srgbClr val="FF00FF"/>
                </a:solidFill>
                <a:latin typeface="Comic Sans MS" panose="030F0702030302020204" pitchFamily="66" charset="0"/>
              </a:rPr>
              <a:t>l</a:t>
            </a:r>
            <a:r>
              <a:rPr lang="tr-TR" altLang="tr-TR" sz="4000" dirty="0" smtClean="0">
                <a:solidFill>
                  <a:srgbClr val="7030A0"/>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v</a:t>
            </a:r>
            <a:r>
              <a:rPr lang="tr-TR" altLang="tr-TR" sz="4000" dirty="0" smtClean="0">
                <a:solidFill>
                  <a:srgbClr val="0070C0"/>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 </a:t>
            </a:r>
            <a:r>
              <a:rPr lang="tr-TR" altLang="tr-TR" sz="4000" dirty="0" smtClean="0">
                <a:solidFill>
                  <a:srgbClr val="EF19C1"/>
                </a:solidFill>
                <a:latin typeface="Comic Sans MS" panose="030F0702030302020204" pitchFamily="66" charset="0"/>
              </a:rPr>
              <a:t>D</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g</a:t>
            </a:r>
            <a:r>
              <a:rPr lang="tr-TR" altLang="tr-TR" sz="4000" dirty="0" smtClean="0">
                <a:solidFill>
                  <a:srgbClr val="00B050"/>
                </a:solidFill>
                <a:latin typeface="Comic Sans MS" panose="030F0702030302020204" pitchFamily="66" charset="0"/>
              </a:rPr>
              <a:t>e</a:t>
            </a:r>
            <a:r>
              <a:rPr lang="tr-TR" altLang="tr-TR" sz="4000" dirty="0" smtClean="0">
                <a:solidFill>
                  <a:schemeClr val="accent4"/>
                </a:solidFill>
                <a:latin typeface="Comic Sans MS" panose="030F0702030302020204" pitchFamily="66" charset="0"/>
              </a:rPr>
              <a:t>l</a:t>
            </a:r>
            <a:r>
              <a:rPr lang="tr-TR" altLang="tr-TR" sz="4000" dirty="0" smtClean="0">
                <a:solidFill>
                  <a:srgbClr val="B50B78"/>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B</a:t>
            </a:r>
            <a:r>
              <a:rPr lang="tr-TR" altLang="tr-TR" sz="4000" dirty="0" smtClean="0">
                <a:solidFill>
                  <a:srgbClr val="92D050"/>
                </a:solidFill>
                <a:latin typeface="Comic Sans MS" panose="030F0702030302020204" pitchFamily="66" charset="0"/>
              </a:rPr>
              <a:t>e</a:t>
            </a:r>
            <a:r>
              <a:rPr lang="tr-TR" altLang="tr-TR" sz="4000" dirty="0" smtClean="0">
                <a:solidFill>
                  <a:srgbClr val="EF19C1"/>
                </a:solidFill>
                <a:latin typeface="Comic Sans MS" panose="030F0702030302020204" pitchFamily="66" charset="0"/>
              </a:rPr>
              <a:t>s</a:t>
            </a:r>
            <a:r>
              <a:rPr lang="tr-TR" altLang="tr-TR" sz="4000" dirty="0" smtClean="0">
                <a:solidFill>
                  <a:srgbClr val="3366FF"/>
                </a:solidFill>
                <a:latin typeface="Comic Sans MS" panose="030F0702030302020204" pitchFamily="66" charset="0"/>
              </a:rPr>
              <a:t>l</a:t>
            </a:r>
            <a:r>
              <a:rPr lang="tr-TR" altLang="tr-TR" sz="4000" dirty="0" smtClean="0">
                <a:solidFill>
                  <a:schemeClr val="accent4"/>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m</a:t>
            </a:r>
            <a:r>
              <a:rPr lang="tr-TR" altLang="tr-TR" sz="4000" dirty="0" smtClean="0">
                <a:solidFill>
                  <a:srgbClr val="C00000"/>
                </a:solidFill>
                <a:latin typeface="Comic Sans MS" panose="030F0702030302020204" pitchFamily="66" charset="0"/>
              </a:rPr>
              <a:t>e </a:t>
            </a:r>
          </a:p>
          <a:p>
            <a:r>
              <a:rPr lang="tr-TR" sz="4200" dirty="0">
                <a:solidFill>
                  <a:srgbClr val="FF0000"/>
                </a:solidFill>
                <a:latin typeface="Comic Sans MS" panose="030F0702030302020204" pitchFamily="66" charset="0"/>
              </a:rPr>
              <a:t>s</a:t>
            </a:r>
            <a:r>
              <a:rPr lang="tr-TR" sz="4200" dirty="0" smtClean="0">
                <a:solidFill>
                  <a:srgbClr val="FF0000"/>
                </a:solidFill>
                <a:latin typeface="Comic Sans MS" panose="030F0702030302020204" pitchFamily="66" charset="0"/>
              </a:rPr>
              <a:t>ağlığın temelidir</a:t>
            </a:r>
            <a:endParaRPr lang="tr-TR" sz="4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xmlns="" val="233731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214422"/>
          </a:xfrm>
          <a:solidFill>
            <a:schemeClr val="accent6">
              <a:lumMod val="20000"/>
              <a:lumOff val="80000"/>
            </a:schemeClr>
          </a:solidFill>
        </p:spPr>
        <p:txBody>
          <a:bodyPr>
            <a:noAutofit/>
          </a:bodyPr>
          <a:lstStyle/>
          <a:p>
            <a:r>
              <a:rPr lang="tr-TR" b="1" dirty="0">
                <a:solidFill>
                  <a:srgbClr val="FF0000"/>
                </a:solidFill>
                <a:latin typeface="Comic Sans MS" panose="030F0702030302020204" pitchFamily="66" charset="0"/>
              </a:rPr>
              <a:t>B</a:t>
            </a:r>
            <a:r>
              <a:rPr lang="tr-TR" b="1" dirty="0" smtClean="0">
                <a:solidFill>
                  <a:srgbClr val="FF0000"/>
                </a:solidFill>
                <a:latin typeface="Comic Sans MS" panose="030F0702030302020204" pitchFamily="66" charset="0"/>
              </a:rPr>
              <a:t>esinlerimizi 5 grupta toplayabiliriz</a:t>
            </a:r>
            <a:endParaRPr lang="tr-TR" b="1" dirty="0">
              <a:solidFill>
                <a:srgbClr val="FF0000"/>
              </a:solidFill>
              <a:latin typeface="Comic Sans MS" panose="030F0702030302020204" pitchFamily="66" charset="0"/>
            </a:endParaRPr>
          </a:p>
        </p:txBody>
      </p:sp>
      <p:pic>
        <p:nvPicPr>
          <p:cNvPr id="5" name="Resim 15"/>
          <p:cNvPicPr>
            <a:picLocks noGrp="1" noChangeAspect="1"/>
          </p:cNvPicPr>
          <p:nvPr>
            <p:ph idx="1"/>
          </p:nvPr>
        </p:nvPicPr>
        <p:blipFill>
          <a:blip r:embed="rId3" cstate="print"/>
          <a:stretch>
            <a:fillRect/>
          </a:stretch>
        </p:blipFill>
        <p:spPr>
          <a:xfrm>
            <a:off x="2214546" y="1298625"/>
            <a:ext cx="5177371" cy="5154563"/>
          </a:xfrm>
          <a:prstGeom prst="ellipse">
            <a:avLst/>
          </a:prstGeom>
        </p:spPr>
      </p:pic>
    </p:spTree>
    <p:extLst>
      <p:ext uri="{BB962C8B-B14F-4D97-AF65-F5344CB8AC3E}">
        <p14:creationId xmlns:p14="http://schemas.microsoft.com/office/powerpoint/2010/main" xmlns="" val="370961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325562"/>
          </a:xfrm>
        </p:spPr>
        <p:txBody>
          <a:bodyPr>
            <a:normAutofit/>
          </a:bodyPr>
          <a:lstStyle/>
          <a:p>
            <a:pPr marL="57150">
              <a:spcBef>
                <a:spcPts val="375"/>
              </a:spcBef>
              <a:buSzPct val="85000"/>
            </a:pPr>
            <a:r>
              <a:rPr lang="tr-TR" altLang="tr-TR" sz="4800" dirty="0">
                <a:solidFill>
                  <a:srgbClr val="00B0F0"/>
                </a:solidFill>
                <a:latin typeface="Comic Sans MS" panose="030F0702030302020204" pitchFamily="66" charset="0"/>
              </a:rPr>
              <a:t>1. Süt </a:t>
            </a:r>
            <a:r>
              <a:rPr lang="tr-TR" altLang="tr-TR" sz="4800">
                <a:solidFill>
                  <a:srgbClr val="00B0F0"/>
                </a:solidFill>
                <a:latin typeface="Comic Sans MS" panose="030F0702030302020204" pitchFamily="66" charset="0"/>
              </a:rPr>
              <a:t>ve </a:t>
            </a:r>
            <a:r>
              <a:rPr lang="tr-TR" altLang="tr-TR" sz="4800" smtClean="0">
                <a:solidFill>
                  <a:srgbClr val="00B0F0"/>
                </a:solidFill>
                <a:latin typeface="Comic Sans MS" panose="030F0702030302020204" pitchFamily="66" charset="0"/>
              </a:rPr>
              <a:t>süt ürünleri </a:t>
            </a:r>
            <a:r>
              <a:rPr lang="tr-TR" altLang="tr-TR" sz="4800" dirty="0" smtClean="0">
                <a:solidFill>
                  <a:srgbClr val="00B0F0"/>
                </a:solidFill>
                <a:latin typeface="Comic Sans MS" panose="030F0702030302020204" pitchFamily="66" charset="0"/>
              </a:rPr>
              <a:t>grubu</a:t>
            </a:r>
            <a:endParaRPr lang="tr-TR" altLang="tr-TR" sz="4800" dirty="0">
              <a:solidFill>
                <a:srgbClr val="00B0F0"/>
              </a:solidFill>
              <a:latin typeface="Comic Sans MS" panose="030F0702030302020204" pitchFamily="66" charset="0"/>
            </a:endParaRPr>
          </a:p>
        </p:txBody>
      </p:sp>
      <p:sp>
        <p:nvSpPr>
          <p:cNvPr id="3" name="İçerik Yer Tutucusu 2"/>
          <p:cNvSpPr>
            <a:spLocks noGrp="1"/>
          </p:cNvSpPr>
          <p:nvPr>
            <p:ph idx="1"/>
          </p:nvPr>
        </p:nvSpPr>
        <p:spPr>
          <a:xfrm>
            <a:off x="457200" y="1642351"/>
            <a:ext cx="6131024" cy="4683969"/>
          </a:xfrm>
        </p:spPr>
        <p:txBody>
          <a:bodyPr>
            <a:noAutofit/>
          </a:bodyPr>
          <a:lstStyle/>
          <a:p>
            <a:r>
              <a:rPr lang="tr-TR" dirty="0" smtClean="0">
                <a:solidFill>
                  <a:schemeClr val="accent1"/>
                </a:solidFill>
                <a:latin typeface="Comic Sans MS" panose="030F0702030302020204" pitchFamily="66" charset="0"/>
              </a:rPr>
              <a:t>Süt</a:t>
            </a:r>
          </a:p>
          <a:p>
            <a:r>
              <a:rPr lang="tr-TR" dirty="0" smtClean="0">
                <a:solidFill>
                  <a:schemeClr val="accent1"/>
                </a:solidFill>
                <a:latin typeface="Comic Sans MS" panose="030F0702030302020204" pitchFamily="66" charset="0"/>
              </a:rPr>
              <a:t>Yoğurt</a:t>
            </a:r>
          </a:p>
          <a:p>
            <a:r>
              <a:rPr lang="tr-TR" dirty="0" smtClean="0">
                <a:solidFill>
                  <a:schemeClr val="accent1"/>
                </a:solidFill>
                <a:latin typeface="Comic Sans MS" panose="030F0702030302020204" pitchFamily="66" charset="0"/>
              </a:rPr>
              <a:t>Peynirler (beyaz peynir, kaşar peynir gibi)</a:t>
            </a:r>
          </a:p>
          <a:p>
            <a:r>
              <a:rPr lang="tr-TR" dirty="0" smtClean="0">
                <a:solidFill>
                  <a:schemeClr val="accent1"/>
                </a:solidFill>
                <a:latin typeface="Comic Sans MS" panose="030F0702030302020204" pitchFamily="66" charset="0"/>
              </a:rPr>
              <a:t>Ayran</a:t>
            </a:r>
          </a:p>
          <a:p>
            <a:r>
              <a:rPr lang="tr-TR" dirty="0" smtClean="0">
                <a:solidFill>
                  <a:schemeClr val="accent1"/>
                </a:solidFill>
                <a:latin typeface="Comic Sans MS" panose="030F0702030302020204" pitchFamily="66" charset="0"/>
              </a:rPr>
              <a:t>Kefir</a:t>
            </a:r>
          </a:p>
          <a:p>
            <a:r>
              <a:rPr lang="tr-TR" dirty="0" smtClean="0">
                <a:solidFill>
                  <a:schemeClr val="accent1"/>
                </a:solidFill>
                <a:latin typeface="Comic Sans MS" panose="030F0702030302020204" pitchFamily="66" charset="0"/>
              </a:rPr>
              <a:t>Sütlü tatlılar (sütlaç, dondurma gibi)</a:t>
            </a:r>
            <a:endParaRPr lang="tr-TR" dirty="0">
              <a:solidFill>
                <a:schemeClr val="accent1"/>
              </a:solidFill>
              <a:latin typeface="Comic Sans MS" panose="030F0702030302020204" pitchFamily="66" charset="0"/>
            </a:endParaRPr>
          </a:p>
        </p:txBody>
      </p:sp>
      <p:pic>
        <p:nvPicPr>
          <p:cNvPr id="8196" name="Picture 4" descr="güçlü kemikler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48341"/>
          <a:stretch/>
        </p:blipFill>
        <p:spPr bwMode="auto">
          <a:xfrm>
            <a:off x="7174270" y="4388401"/>
            <a:ext cx="1772550" cy="2436208"/>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güçlü dişler ile ilgili görsel sonucu"/>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56176" y="5591261"/>
            <a:ext cx="1138291" cy="119546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Resim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95254" y="1268760"/>
            <a:ext cx="2948745" cy="2696634"/>
          </a:xfrm>
          <a:prstGeom prst="rect">
            <a:avLst/>
          </a:prstGeom>
        </p:spPr>
      </p:pic>
    </p:spTree>
    <p:extLst>
      <p:ext uri="{BB962C8B-B14F-4D97-AF65-F5344CB8AC3E}">
        <p14:creationId xmlns:p14="http://schemas.microsoft.com/office/powerpoint/2010/main" xmlns="" val="10411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2079104"/>
          </a:xfrm>
        </p:spPr>
        <p:txBody>
          <a:bodyPr>
            <a:noAutofit/>
          </a:bodyPr>
          <a:lstStyle/>
          <a:p>
            <a:pPr>
              <a:spcBef>
                <a:spcPts val="375"/>
              </a:spcBef>
              <a:buSzPct val="85000"/>
            </a:pPr>
            <a:r>
              <a:rPr lang="tr-TR" altLang="tr-TR" dirty="0" smtClean="0">
                <a:solidFill>
                  <a:srgbClr val="FF0000"/>
                </a:solidFill>
                <a:latin typeface="Comic Sans MS" panose="030F0702030302020204" pitchFamily="66" charset="0"/>
              </a:rPr>
              <a:t>2. Et ve et ürünleri</a:t>
            </a:r>
            <a:r>
              <a:rPr lang="tr-TR" altLang="tr-TR" dirty="0">
                <a:solidFill>
                  <a:srgbClr val="FF0000"/>
                </a:solidFill>
                <a:latin typeface="Comic Sans MS" panose="030F0702030302020204" pitchFamily="66" charset="0"/>
              </a:rPr>
              <a:t>, tavuk, balık, yumurta, kuru baklagiller </a:t>
            </a:r>
            <a:r>
              <a:rPr lang="tr-TR" altLang="tr-TR" dirty="0" smtClean="0">
                <a:solidFill>
                  <a:srgbClr val="FF0000"/>
                </a:solidFill>
                <a:latin typeface="Comic Sans MS" panose="030F0702030302020204" pitchFamily="66" charset="0"/>
              </a:rPr>
              <a:t>ile </a:t>
            </a:r>
            <a:r>
              <a:rPr lang="tr-TR" altLang="tr-TR" dirty="0">
                <a:solidFill>
                  <a:srgbClr val="FF0000"/>
                </a:solidFill>
                <a:latin typeface="Comic Sans MS" panose="030F0702030302020204" pitchFamily="66" charset="0"/>
              </a:rPr>
              <a:t>yağlı tohumlar </a:t>
            </a:r>
            <a:r>
              <a:rPr lang="tr-TR" altLang="tr-TR" dirty="0" smtClean="0">
                <a:solidFill>
                  <a:srgbClr val="FF0000"/>
                </a:solidFill>
                <a:latin typeface="Comic Sans MS" panose="030F0702030302020204" pitchFamily="66" charset="0"/>
              </a:rPr>
              <a:t>grubu</a:t>
            </a:r>
            <a:endParaRPr lang="tr-TR" altLang="tr-TR" sz="4000"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124937" y="2204864"/>
            <a:ext cx="5626968" cy="4464496"/>
          </a:xfrm>
        </p:spPr>
        <p:txBody>
          <a:bodyPr>
            <a:noAutofit/>
          </a:bodyPr>
          <a:lstStyle/>
          <a:p>
            <a:r>
              <a:rPr lang="tr-TR" dirty="0" smtClean="0">
                <a:solidFill>
                  <a:srgbClr val="C00000"/>
                </a:solidFill>
                <a:latin typeface="Comic Sans MS" panose="030F0702030302020204" pitchFamily="66" charset="0"/>
              </a:rPr>
              <a:t>Et</a:t>
            </a:r>
          </a:p>
          <a:p>
            <a:r>
              <a:rPr lang="tr-TR" dirty="0" smtClean="0">
                <a:solidFill>
                  <a:srgbClr val="C00000"/>
                </a:solidFill>
                <a:latin typeface="Comic Sans MS" panose="030F0702030302020204" pitchFamily="66" charset="0"/>
              </a:rPr>
              <a:t>Tavuk</a:t>
            </a:r>
          </a:p>
          <a:p>
            <a:r>
              <a:rPr lang="tr-TR" dirty="0" smtClean="0">
                <a:solidFill>
                  <a:srgbClr val="C00000"/>
                </a:solidFill>
                <a:latin typeface="Comic Sans MS" panose="030F0702030302020204" pitchFamily="66" charset="0"/>
              </a:rPr>
              <a:t>Balık</a:t>
            </a:r>
          </a:p>
          <a:p>
            <a:r>
              <a:rPr lang="tr-TR" dirty="0" smtClean="0">
                <a:solidFill>
                  <a:srgbClr val="C00000"/>
                </a:solidFill>
                <a:latin typeface="Comic Sans MS" panose="030F0702030302020204" pitchFamily="66" charset="0"/>
              </a:rPr>
              <a:t>Yumurta</a:t>
            </a:r>
          </a:p>
          <a:p>
            <a:r>
              <a:rPr lang="tr-TR" dirty="0" smtClean="0">
                <a:solidFill>
                  <a:srgbClr val="C00000"/>
                </a:solidFill>
                <a:latin typeface="Comic Sans MS" panose="030F0702030302020204" pitchFamily="66" charset="0"/>
              </a:rPr>
              <a:t>Kurubaklagiller (mercimek, fasulye, nohut gibi)</a:t>
            </a:r>
          </a:p>
          <a:p>
            <a:r>
              <a:rPr lang="tr-TR" dirty="0" smtClean="0">
                <a:solidFill>
                  <a:srgbClr val="C00000"/>
                </a:solidFill>
                <a:latin typeface="Comic Sans MS" panose="030F0702030302020204" pitchFamily="66" charset="0"/>
              </a:rPr>
              <a:t>Yağlı tohumlar (ceviz, fındık, badem gibi)</a:t>
            </a:r>
            <a:endParaRPr lang="tr-TR" dirty="0">
              <a:solidFill>
                <a:srgbClr val="C00000"/>
              </a:solidFill>
              <a:latin typeface="Comic Sans MS" panose="030F0702030302020204" pitchFamily="66" charset="0"/>
            </a:endParaRPr>
          </a:p>
        </p:txBody>
      </p:sp>
      <p:pic>
        <p:nvPicPr>
          <p:cNvPr id="10242" name="Picture 2" descr="büyüme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8333"/>
          <a:stretch/>
        </p:blipFill>
        <p:spPr bwMode="auto">
          <a:xfrm>
            <a:off x="4797355" y="4048387"/>
            <a:ext cx="2614734" cy="2343037"/>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İlgili resim"/>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2980" r="11055"/>
          <a:stretch/>
        </p:blipFill>
        <p:spPr bwMode="auto">
          <a:xfrm>
            <a:off x="7415808" y="4132416"/>
            <a:ext cx="1728192" cy="22750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İlgili resim"/>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1651" r="12474"/>
          <a:stretch/>
        </p:blipFill>
        <p:spPr bwMode="auto">
          <a:xfrm>
            <a:off x="6227405" y="2214554"/>
            <a:ext cx="2916595" cy="20180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897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78" name="Picture 14" descr="sebz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1600" b="17921"/>
          <a:stretch/>
        </p:blipFill>
        <p:spPr bwMode="auto">
          <a:xfrm>
            <a:off x="34581" y="5229200"/>
            <a:ext cx="2631382" cy="1591438"/>
          </a:xfrm>
          <a:prstGeom prst="rect">
            <a:avLst/>
          </a:prstGeom>
          <a:noFill/>
          <a:extLst>
            <a:ext uri="{909E8E84-426E-40DD-AFC4-6F175D3DCCD1}">
              <a14:hiddenFill xmlns:a14="http://schemas.microsoft.com/office/drawing/2010/main" xmlns="">
                <a:solidFill>
                  <a:srgbClr val="FFFFFF"/>
                </a:solidFill>
              </a14:hiddenFill>
            </a:ext>
          </a:extLst>
        </p:spPr>
      </p:pic>
      <p:pic>
        <p:nvPicPr>
          <p:cNvPr id="11276" name="Picture 12" descr="İ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41240" y="3257380"/>
            <a:ext cx="2886822" cy="223021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oynayan çocuklar ile ilgili görsel sonucu"/>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45967" y="1189634"/>
            <a:ext cx="4103227" cy="2051614"/>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İlgili resi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64062" y="5466775"/>
            <a:ext cx="1879938" cy="1372426"/>
          </a:xfrm>
          <a:prstGeom prst="rect">
            <a:avLst/>
          </a:prstGeom>
          <a:noFill/>
          <a:extLst>
            <a:ext uri="{909E8E84-426E-40DD-AFC4-6F175D3DCCD1}">
              <a14:hiddenFill xmlns:a14="http://schemas.microsoft.com/office/drawing/2010/main" xmlns="">
                <a:solidFill>
                  <a:srgbClr val="FFFFFF"/>
                </a:solidFill>
              </a14:hiddenFill>
            </a:ext>
          </a:extLst>
        </p:spPr>
      </p:pic>
      <p:pic>
        <p:nvPicPr>
          <p:cNvPr id="11272" name="Picture 8" descr="sebzeler ile ilgili görsel sonucu"/>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19310"/>
          <a:stretch/>
        </p:blipFill>
        <p:spPr bwMode="auto">
          <a:xfrm>
            <a:off x="6028767" y="5373216"/>
            <a:ext cx="1604477" cy="1465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280082" y="1259632"/>
            <a:ext cx="8229600" cy="4525963"/>
          </a:xfrm>
        </p:spPr>
        <p:txBody>
          <a:bodyPr>
            <a:normAutofit/>
          </a:bodyPr>
          <a:lstStyle/>
          <a:p>
            <a:pPr marL="0" indent="0">
              <a:buNone/>
            </a:pPr>
            <a:r>
              <a:rPr lang="tr-TR" sz="3600" dirty="0" smtClean="0">
                <a:solidFill>
                  <a:srgbClr val="00B050"/>
                </a:solidFill>
                <a:latin typeface="Comic Sans MS" panose="030F0702030302020204" pitchFamily="66" charset="0"/>
              </a:rPr>
              <a:t>Tüm sebzeler </a:t>
            </a:r>
            <a:endParaRPr lang="tr-TR" sz="3600" dirty="0">
              <a:solidFill>
                <a:srgbClr val="00B050"/>
              </a:solidFill>
            </a:endParaRPr>
          </a:p>
        </p:txBody>
      </p:sp>
      <p:pic>
        <p:nvPicPr>
          <p:cNvPr id="11282" name="Picture 18" descr="sebzeler ile ilgili görsel sonucu"/>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4857" t="10939" r="7672" b="10490"/>
          <a:stretch/>
        </p:blipFill>
        <p:spPr bwMode="auto">
          <a:xfrm>
            <a:off x="102964" y="2550499"/>
            <a:ext cx="1961731" cy="1728192"/>
          </a:xfrm>
          <a:prstGeom prst="rect">
            <a:avLst/>
          </a:prstGeom>
          <a:noFill/>
          <a:extLst>
            <a:ext uri="{909E8E84-426E-40DD-AFC4-6F175D3DCCD1}">
              <a14:hiddenFill xmlns:a14="http://schemas.microsoft.com/office/drawing/2010/main" xmlns="">
                <a:solidFill>
                  <a:srgbClr val="FFFFFF"/>
                </a:solidFill>
              </a14:hiddenFill>
            </a:ext>
          </a:extLst>
        </p:spPr>
      </p:pic>
      <p:pic>
        <p:nvPicPr>
          <p:cNvPr id="11286" name="Picture 22" descr="sebzeler ile ilgili görsel sonucu"/>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16821" t="11156" r="13799" b="18540"/>
          <a:stretch/>
        </p:blipFill>
        <p:spPr bwMode="auto">
          <a:xfrm>
            <a:off x="2029069" y="1954752"/>
            <a:ext cx="1708025" cy="1298099"/>
          </a:xfrm>
          <a:prstGeom prst="rect">
            <a:avLst/>
          </a:prstGeom>
          <a:noFill/>
          <a:extLst>
            <a:ext uri="{909E8E84-426E-40DD-AFC4-6F175D3DCCD1}">
              <a14:hiddenFill xmlns:a14="http://schemas.microsoft.com/office/drawing/2010/main" xmlns="">
                <a:solidFill>
                  <a:srgbClr val="FFFFFF"/>
                </a:solidFill>
              </a14:hiddenFill>
            </a:ext>
          </a:extLst>
        </p:spPr>
      </p:pic>
      <p:pic>
        <p:nvPicPr>
          <p:cNvPr id="11288" name="Picture 24" descr="İlgili resim"/>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6200000">
            <a:off x="6692155" y="3378869"/>
            <a:ext cx="2133600"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gÃ¼len yÃ¼z emoji ile ilgili gÃ¶rsel sonucu"/>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254801" y="1336970"/>
            <a:ext cx="504056" cy="504057"/>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Resim 16"/>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477518" y="901867"/>
            <a:ext cx="1628086" cy="2440909"/>
          </a:xfrm>
          <a:prstGeom prst="rect">
            <a:avLst/>
          </a:prstGeom>
        </p:spPr>
      </p:pic>
      <p:pic>
        <p:nvPicPr>
          <p:cNvPr id="18" name="Resim 8"/>
          <p:cNvPicPr>
            <a:picLocks noChangeAspect="1"/>
          </p:cNvPicPr>
          <p:nvPr/>
        </p:nvPicPr>
        <p:blipFill>
          <a:blip r:embed="rId13" cstate="print">
            <a:extLst>
              <a:ext uri="{28A0092B-C50C-407E-A947-70E740481C1C}">
                <a14:useLocalDpi xmlns:a14="http://schemas.microsoft.com/office/drawing/2010/main" xmlns="" val="0"/>
              </a:ext>
            </a:extLst>
          </a:blip>
          <a:srcRect l="6377" t="4851" r="6377" b="8000"/>
          <a:stretch>
            <a:fillRect/>
          </a:stretch>
        </p:blipFill>
        <p:spPr bwMode="auto">
          <a:xfrm>
            <a:off x="4543893" y="4462905"/>
            <a:ext cx="1497012" cy="115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4" name="Picture 20" descr="sebzeler ile ilgili görsel sonucu"/>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975690" y="3268440"/>
            <a:ext cx="1534584" cy="11509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245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8" name="Picture 10" descr="meyv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6656" b="17294"/>
          <a:stretch/>
        </p:blipFill>
        <p:spPr bwMode="auto">
          <a:xfrm>
            <a:off x="3857733" y="3931958"/>
            <a:ext cx="2433289" cy="238278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İ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4314" y="1817700"/>
            <a:ext cx="1574493" cy="1232212"/>
          </a:xfrm>
          <a:prstGeom prst="rect">
            <a:avLst/>
          </a:prstGeom>
          <a:noFill/>
          <a:extLst>
            <a:ext uri="{909E8E84-426E-40DD-AFC4-6F175D3DCCD1}">
              <a14:hiddenFill xmlns:a14="http://schemas.microsoft.com/office/drawing/2010/main" xmlns="">
                <a:solidFill>
                  <a:srgbClr val="FFFFFF"/>
                </a:solidFill>
              </a14:hiddenFill>
            </a:ext>
          </a:extLst>
        </p:spPr>
      </p:pic>
      <p:pic>
        <p:nvPicPr>
          <p:cNvPr id="12306" name="Picture 18" descr="meyveler ile ilgili görsel sonucu"/>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728" t="14133" r="8239" b="10292"/>
          <a:stretch/>
        </p:blipFill>
        <p:spPr bwMode="auto">
          <a:xfrm>
            <a:off x="1739643" y="4709805"/>
            <a:ext cx="2479407" cy="165293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meyveler ile ilgili görsel sonucu"/>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5618" t="8722" r="27762" b="8959"/>
          <a:stretch/>
        </p:blipFill>
        <p:spPr bwMode="auto">
          <a:xfrm>
            <a:off x="19709" y="2564904"/>
            <a:ext cx="970570" cy="128535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6" name="Picture 8" descr="İlgili resi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9772537">
            <a:off x="560207" y="3294669"/>
            <a:ext cx="2505375" cy="1661173"/>
          </a:xfrm>
          <a:prstGeom prst="rect">
            <a:avLst/>
          </a:prstGeom>
          <a:noFill/>
          <a:extLst>
            <a:ext uri="{909E8E84-426E-40DD-AFC4-6F175D3DCCD1}">
              <a14:hiddenFill xmlns:a14="http://schemas.microsoft.com/office/drawing/2010/main" xmlns="">
                <a:solidFill>
                  <a:srgbClr val="FFFFFF"/>
                </a:solidFill>
              </a14:hiddenFill>
            </a:ext>
          </a:extLst>
        </p:spPr>
      </p:pic>
      <p:pic>
        <p:nvPicPr>
          <p:cNvPr id="12300" name="Picture 12" descr="meyveler ile ilgili görsel sonucu"/>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5451156"/>
            <a:ext cx="1774837" cy="1406843"/>
          </a:xfrm>
          <a:prstGeom prst="rect">
            <a:avLst/>
          </a:prstGeom>
          <a:noFill/>
          <a:extLst>
            <a:ext uri="{909E8E84-426E-40DD-AFC4-6F175D3DCCD1}">
              <a14:hiddenFill xmlns:a14="http://schemas.microsoft.com/office/drawing/2010/main" xmlns="">
                <a:solidFill>
                  <a:srgbClr val="FFFFFF"/>
                </a:solidFill>
              </a14:hiddenFill>
            </a:ext>
          </a:extLst>
        </p:spPr>
      </p:pic>
      <p:pic>
        <p:nvPicPr>
          <p:cNvPr id="12304" name="Picture 16" descr="meyveler ile ilgili görsel sonucu"/>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176222" y="2373614"/>
            <a:ext cx="2400599" cy="179813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İçerik Yer Tutucusu 2"/>
          <p:cNvSpPr txBox="1">
            <a:spLocks/>
          </p:cNvSpPr>
          <p:nvPr/>
        </p:nvSpPr>
        <p:spPr>
          <a:xfrm>
            <a:off x="179512" y="129074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3600" dirty="0" smtClean="0">
                <a:solidFill>
                  <a:srgbClr val="EF19C1"/>
                </a:solidFill>
                <a:latin typeface="Comic Sans MS" panose="030F0702030302020204" pitchFamily="66" charset="0"/>
              </a:rPr>
              <a:t>Tüm meyveler </a:t>
            </a:r>
            <a:endParaRPr lang="tr-TR" sz="3600" dirty="0">
              <a:solidFill>
                <a:srgbClr val="EF19C1"/>
              </a:solidFill>
            </a:endParaRPr>
          </a:p>
        </p:txBody>
      </p:sp>
      <p:pic>
        <p:nvPicPr>
          <p:cNvPr id="2050" name="Picture 2" descr="İlgili resim"/>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8961" t="6724" r="16317" b="16536"/>
          <a:stretch/>
        </p:blipFill>
        <p:spPr bwMode="auto">
          <a:xfrm>
            <a:off x="6091319" y="1266202"/>
            <a:ext cx="2998365" cy="3897873"/>
          </a:xfrm>
          <a:prstGeom prst="rect">
            <a:avLst/>
          </a:prstGeom>
          <a:noFill/>
          <a:extLst>
            <a:ext uri="{909E8E84-426E-40DD-AFC4-6F175D3DCCD1}">
              <a14:hiddenFill xmlns:a14="http://schemas.microsoft.com/office/drawing/2010/main" xmlns="">
                <a:solidFill>
                  <a:srgbClr val="FFFFFF"/>
                </a:solidFill>
              </a14:hiddenFill>
            </a:ext>
          </a:extLst>
        </p:spPr>
      </p:pic>
      <p:pic>
        <p:nvPicPr>
          <p:cNvPr id="12302" name="Picture 14" descr="meyveler ile ilgili görsel sonucu"/>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17135" t="6145" r="14048" b="8634"/>
          <a:stretch/>
        </p:blipFill>
        <p:spPr bwMode="auto">
          <a:xfrm>
            <a:off x="6341824" y="4823846"/>
            <a:ext cx="2256572" cy="198571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gÃ¼len yÃ¼z emoji ile ilgili gÃ¶rsel sonucu"/>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222463" y="1371522"/>
            <a:ext cx="504056" cy="5040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791611" y="935366"/>
            <a:ext cx="1311740" cy="15141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omic Sans MS" panose="030F0702030302020204" pitchFamily="66" charset="0"/>
              </a:rPr>
              <a:t>4. M</a:t>
            </a:r>
            <a:r>
              <a:rPr lang="tr-TR" altLang="tr-TR" sz="4800" dirty="0" smtClean="0">
                <a:solidFill>
                  <a:srgbClr val="EF19C1"/>
                </a:solidFill>
                <a:latin typeface="Comic Sans MS" panose="030F0702030302020204" pitchFamily="66" charset="0"/>
              </a:rPr>
              <a:t>eyveler </a:t>
            </a:r>
            <a:r>
              <a:rPr lang="tr-TR" altLang="tr-TR" sz="4800" dirty="0">
                <a:solidFill>
                  <a:srgbClr val="EF19C1"/>
                </a:solidFill>
                <a:latin typeface="Comic Sans MS" panose="030F0702030302020204" pitchFamily="66" charset="0"/>
              </a:rPr>
              <a:t>grubu</a:t>
            </a:r>
          </a:p>
        </p:txBody>
      </p:sp>
    </p:spTree>
    <p:extLst>
      <p:ext uri="{BB962C8B-B14F-4D97-AF65-F5344CB8AC3E}">
        <p14:creationId xmlns:p14="http://schemas.microsoft.com/office/powerpoint/2010/main" xmlns="" val="158707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1370</TotalTime>
  <Words>1172</Words>
  <Application>Microsoft Office PowerPoint</Application>
  <PresentationFormat>Ekran Gösterisi (4:3)</PresentationFormat>
  <Paragraphs>145</Paragraphs>
  <Slides>20</Slides>
  <Notes>18</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 Yeterli ve Dengeli Beslenelim Hareket Edelim Sağlıklı Büyüyelim </vt:lpstr>
      <vt:lpstr>Beslenme nedir?</vt:lpstr>
      <vt:lpstr>Yeterli ve Dengeli Beslenme nedir?</vt:lpstr>
      <vt:lpstr>Slayt 4</vt:lpstr>
      <vt:lpstr>Besinlerimizi 5 grupta toplayabiliriz</vt:lpstr>
      <vt:lpstr>1. Süt ve süt ürünleri grubu</vt:lpstr>
      <vt:lpstr>2. Et ve et ürünleri, tavuk, balık, yumurta, kuru baklagiller ile yağlı tohumlar grubu</vt:lpstr>
      <vt:lpstr>3. Sebzeler grubu</vt:lpstr>
      <vt:lpstr>4. Meyveler grubu</vt:lpstr>
      <vt:lpstr>5. Ekmek ve tahıllar grubu</vt:lpstr>
      <vt:lpstr>Slayt 11</vt:lpstr>
      <vt:lpstr>Slayt 12</vt:lpstr>
      <vt:lpstr>Slayt 13</vt:lpstr>
      <vt:lpstr>Slayt 14</vt:lpstr>
      <vt:lpstr>Slayt 15</vt:lpstr>
      <vt:lpstr>Su içmeyi de unutmayalım!</vt:lpstr>
      <vt:lpstr>ZARARLI YİYECEKLER!!!</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Progressive</cp:lastModifiedBy>
  <cp:revision>302</cp:revision>
  <dcterms:created xsi:type="dcterms:W3CDTF">2016-02-29T15:38:30Z</dcterms:created>
  <dcterms:modified xsi:type="dcterms:W3CDTF">2021-10-27T07:33:44Z</dcterms:modified>
</cp:coreProperties>
</file>